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handoutMasterIdLst>
    <p:handoutMasterId r:id="rId33"/>
  </p:handoutMasterIdLst>
  <p:sldIdLst>
    <p:sldId id="269" r:id="rId5"/>
    <p:sldId id="297"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8" r:id="rId24"/>
    <p:sldId id="289" r:id="rId25"/>
    <p:sldId id="290" r:id="rId26"/>
    <p:sldId id="291" r:id="rId27"/>
    <p:sldId id="292" r:id="rId28"/>
    <p:sldId id="293" r:id="rId29"/>
    <p:sldId id="294" r:id="rId30"/>
    <p:sldId id="295" r:id="rId31"/>
    <p:sldId id="29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497E"/>
    <a:srgbClr val="8EBBE5"/>
    <a:srgbClr val="DF4661"/>
    <a:srgbClr val="EADA24"/>
    <a:srgbClr val="FF671F"/>
    <a:srgbClr val="CEDC00"/>
    <a:srgbClr val="00A9CE"/>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varScale="1">
        <p:scale>
          <a:sx n="112" d="100"/>
          <a:sy n="112" d="100"/>
        </p:scale>
        <p:origin x="426" y="96"/>
      </p:cViewPr>
      <p:guideLst/>
    </p:cSldViewPr>
  </p:slideViewPr>
  <p:notesTextViewPr>
    <p:cViewPr>
      <p:scale>
        <a:sx n="3" d="2"/>
        <a:sy n="3" d="2"/>
      </p:scale>
      <p:origin x="0" y="0"/>
    </p:cViewPr>
  </p:notesTextViewPr>
  <p:notesViewPr>
    <p:cSldViewPr snapToGrid="0">
      <p:cViewPr varScale="1">
        <p:scale>
          <a:sx n="95" d="100"/>
          <a:sy n="95" d="100"/>
        </p:scale>
        <p:origin x="157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83B256-1AE0-4299-91E1-0281CD7A2E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D038F86-38CE-4DB3-8EE3-0B519579F7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B74900-D1A0-4A0B-B202-87900C6359CF}" type="datetimeFigureOut">
              <a:rPr lang="en-US" smtClean="0"/>
              <a:t>10/8/2024</a:t>
            </a:fld>
            <a:endParaRPr lang="en-US"/>
          </a:p>
        </p:txBody>
      </p:sp>
      <p:sp>
        <p:nvSpPr>
          <p:cNvPr id="4" name="Footer Placeholder 3">
            <a:extLst>
              <a:ext uri="{FF2B5EF4-FFF2-40B4-BE49-F238E27FC236}">
                <a16:creationId xmlns:a16="http://schemas.microsoft.com/office/drawing/2014/main" id="{DC4B7D83-9813-44CE-8F08-3F9DFE2F7F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0C25C13-C0EE-44AC-8849-A39362DB4C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E70286-22A5-42C5-BF59-1143C233F7C7}" type="slidenum">
              <a:rPr lang="en-US" smtClean="0"/>
              <a:t>‹#›</a:t>
            </a:fld>
            <a:endParaRPr lang="en-US"/>
          </a:p>
        </p:txBody>
      </p:sp>
    </p:spTree>
    <p:extLst>
      <p:ext uri="{BB962C8B-B14F-4D97-AF65-F5344CB8AC3E}">
        <p14:creationId xmlns:p14="http://schemas.microsoft.com/office/powerpoint/2010/main" val="32164513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 JA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DA80B9-591D-47DE-A0AD-79283E03177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926378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200527"/>
            <a:ext cx="7196842" cy="615553"/>
          </a:xfrm>
          <a:noFill/>
        </p:spPr>
        <p:txBody>
          <a:bodyPr lIns="45720" tIns="0" rIns="45720" bIns="0"/>
          <a:lstStyle>
            <a:lvl1pPr>
              <a:lnSpc>
                <a:spcPct val="100000"/>
              </a:lnSpc>
              <a:defRPr sz="4000" b="1" u="none" cap="none" baseline="0">
                <a:solidFill>
                  <a:srgbClr val="10497E"/>
                </a:solidFill>
              </a:defRPr>
            </a:lvl1pPr>
          </a:lstStyle>
          <a:p>
            <a:r>
              <a:rPr lang="en-US" dirty="0"/>
              <a:t>Click to edit master title style</a:t>
            </a:r>
          </a:p>
        </p:txBody>
      </p:sp>
      <p:sp>
        <p:nvSpPr>
          <p:cNvPr id="3" name="Content Placeholder 2"/>
          <p:cNvSpPr>
            <a:spLocks noGrp="1"/>
          </p:cNvSpPr>
          <p:nvPr>
            <p:ph sz="half" idx="1"/>
          </p:nvPr>
        </p:nvSpPr>
        <p:spPr>
          <a:xfrm>
            <a:off x="1371600"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632579" y="1082496"/>
            <a:ext cx="4114800" cy="4351338"/>
          </a:xfrm>
        </p:spPr>
        <p:txBody>
          <a:bodyPr>
            <a:normAutofit/>
          </a:bodyPr>
          <a:lstStyle>
            <a:lvl1pPr marL="228600" indent="-228600">
              <a:buClr>
                <a:srgbClr val="5B6770"/>
              </a:buClr>
              <a:buFont typeface="Wingdings" panose="05000000000000000000" pitchFamily="2" charset="2"/>
              <a:buChar char="§"/>
              <a:defRPr sz="2000">
                <a:solidFill>
                  <a:srgbClr val="000000"/>
                </a:solidFill>
              </a:defRPr>
            </a:lvl1pPr>
            <a:lvl2pPr marL="685800" indent="-228600">
              <a:buClr>
                <a:srgbClr val="5B6770"/>
              </a:buClr>
              <a:buFont typeface="Wingdings" panose="05000000000000000000" pitchFamily="2" charset="2"/>
              <a:buChar char="w"/>
              <a:defRPr sz="2000">
                <a:solidFill>
                  <a:srgbClr val="000000"/>
                </a:solidFill>
              </a:defRPr>
            </a:lvl2pPr>
            <a:lvl3pPr marL="1143000" indent="-228600">
              <a:buClr>
                <a:srgbClr val="5B6770"/>
              </a:buClr>
              <a:buFont typeface="Wingdings" panose="05000000000000000000" pitchFamily="2" charset="2"/>
              <a:buChar char=""/>
              <a:defRPr sz="2000">
                <a:solidFill>
                  <a:srgbClr val="000000"/>
                </a:solidFill>
              </a:defRPr>
            </a:lvl3pPr>
            <a:lvl4pPr marL="1600200" indent="-228600">
              <a:buClr>
                <a:srgbClr val="5B6770"/>
              </a:buClr>
              <a:buFont typeface="Arial" panose="020B0604020202020204" pitchFamily="34" charset="0"/>
              <a:buChar char="›"/>
              <a:defRPr sz="2000">
                <a:solidFill>
                  <a:srgbClr val="000000"/>
                </a:solidFill>
              </a:defRPr>
            </a:lvl4pPr>
            <a:lvl5pPr marL="2057400" indent="-228600">
              <a:buClr>
                <a:srgbClr val="5B6770"/>
              </a:buClr>
              <a:buFont typeface="Arial" panose="020B0604020202020204" pitchFamily="34" charset="0"/>
              <a:buChar char="-"/>
              <a:defRPr sz="2000">
                <a:solidFill>
                  <a:srgbClr val="000000"/>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dirty="0">
              <a:solidFill>
                <a:srgbClr val="000000"/>
              </a:solidFill>
            </a:endParaRPr>
          </a:p>
        </p:txBody>
      </p:sp>
      <p:sp>
        <p:nvSpPr>
          <p:cNvPr id="7" name="Rectangle 6">
            <a:extLst>
              <a:ext uri="{FF2B5EF4-FFF2-40B4-BE49-F238E27FC236}">
                <a16:creationId xmlns:a16="http://schemas.microsoft.com/office/drawing/2014/main" id="{95028B82-74C6-4485-8240-F11DFF541E3E}"/>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F4F0C6-6F07-4D9B-B3DC-99F78D31EF1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Tree>
    <p:extLst>
      <p:ext uri="{BB962C8B-B14F-4D97-AF65-F5344CB8AC3E}">
        <p14:creationId xmlns:p14="http://schemas.microsoft.com/office/powerpoint/2010/main" val="974951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0+Program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174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20+Programs">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01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1% working in 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C8D117-D327-43D5-82A0-29FB7A4A6F62}"/>
              </a:ext>
            </a:extLst>
          </p:cNvPr>
          <p:cNvSpPr/>
          <p:nvPr userDrawn="1"/>
        </p:nvSpPr>
        <p:spPr>
          <a:xfrm>
            <a:off x="1916672" y="1247955"/>
            <a:ext cx="6096000" cy="32316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6600" b="1" i="0" u="none" strike="noStrike" kern="1200" cap="none" spc="0" normalizeH="0" baseline="0" noProof="0" dirty="0">
                <a:ln>
                  <a:noFill/>
                </a:ln>
                <a:solidFill>
                  <a:prstClr val="white"/>
                </a:solidFill>
                <a:effectLst/>
                <a:uLnTx/>
                <a:uFillTx/>
                <a:latin typeface="Interstate-Bold"/>
                <a:ea typeface="Interstate-Bold"/>
                <a:cs typeface="Interstate-Bold"/>
              </a:rPr>
              <a:t>86%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t>NSCC grads feel </a:t>
            </a:r>
            <a:b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br>
            <a:r>
              <a:rPr kumimoji="0" lang="en-US" altLang="en-US" sz="3200" b="0" i="0" u="none" strike="noStrike" kern="1200" cap="none" spc="0" normalizeH="0" baseline="0" noProof="0" dirty="0">
                <a:ln>
                  <a:noFill/>
                </a:ln>
                <a:solidFill>
                  <a:prstClr val="white"/>
                </a:solidFill>
                <a:effectLst/>
                <a:uLnTx/>
                <a:uFillTx/>
                <a:latin typeface="Interstate"/>
                <a:ea typeface="Interstate"/>
                <a:cs typeface="Interstate"/>
              </a:rPr>
              <a:t>their program prepared them for their career.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prstClr val="white"/>
                </a:solidFill>
                <a:effectLst/>
                <a:uLnTx/>
                <a:uFillTx/>
                <a:latin typeface="Interstate-Light"/>
                <a:ea typeface="Interstate-Light"/>
                <a:cs typeface="Interstate-Light"/>
              </a:rPr>
              <a:t>(NSCC 2014 Graduate Follow Up Study)</a:t>
            </a:r>
          </a:p>
        </p:txBody>
      </p:sp>
      <p:pic>
        <p:nvPicPr>
          <p:cNvPr id="13" name="Picture 12">
            <a:extLst>
              <a:ext uri="{FF2B5EF4-FFF2-40B4-BE49-F238E27FC236}">
                <a16:creationId xmlns:a16="http://schemas.microsoft.com/office/drawing/2014/main" id="{FC002764-C1EA-49BB-ABAD-D9C0B04CD3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2" name="Rectangle 11">
            <a:extLst>
              <a:ext uri="{FF2B5EF4-FFF2-40B4-BE49-F238E27FC236}">
                <a16:creationId xmlns:a16="http://schemas.microsoft.com/office/drawing/2014/main" id="{84C3F6B7-183A-443C-8366-B72B4EE3CF4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CD3559E7-7163-4F01-AC27-B1C999FFDE11}"/>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5" name="Straight Connector 14">
            <a:extLst>
              <a:ext uri="{FF2B5EF4-FFF2-40B4-BE49-F238E27FC236}">
                <a16:creationId xmlns:a16="http://schemas.microsoft.com/office/drawing/2014/main" id="{FB9E0DD1-B608-4F62-AFA0-EBFE531943A5}"/>
              </a:ext>
            </a:extLst>
          </p:cNvPr>
          <p:cNvCxnSpPr>
            <a:cxnSpLocks/>
          </p:cNvCxnSpPr>
          <p:nvPr userDrawn="1"/>
        </p:nvCxnSpPr>
        <p:spPr>
          <a:xfrm>
            <a:off x="1371600" y="2246595"/>
            <a:ext cx="0" cy="2373951"/>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CD4B82-E1C9-4E2B-99A6-09C7AE59AE5A}"/>
              </a:ext>
            </a:extLst>
          </p:cNvPr>
          <p:cNvSpPr txBox="1"/>
          <p:nvPr userDrawn="1"/>
        </p:nvSpPr>
        <p:spPr>
          <a:xfrm>
            <a:off x="1472453" y="1705522"/>
            <a:ext cx="51978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89%</a:t>
            </a:r>
          </a:p>
        </p:txBody>
      </p:sp>
      <p:sp>
        <p:nvSpPr>
          <p:cNvPr id="17" name="TextBox 16">
            <a:extLst>
              <a:ext uri="{FF2B5EF4-FFF2-40B4-BE49-F238E27FC236}">
                <a16:creationId xmlns:a16="http://schemas.microsoft.com/office/drawing/2014/main" id="{A88FA5E7-1FA4-4C91-ACC3-B259A5D7A053}"/>
              </a:ext>
            </a:extLst>
          </p:cNvPr>
          <p:cNvSpPr txBox="1"/>
          <p:nvPr userDrawn="1"/>
        </p:nvSpPr>
        <p:spPr>
          <a:xfrm>
            <a:off x="1635275" y="3912660"/>
            <a:ext cx="4043625"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graduates feel their program prepared them for their career*</a:t>
            </a:r>
          </a:p>
        </p:txBody>
      </p:sp>
    </p:spTree>
    <p:extLst>
      <p:ext uri="{BB962C8B-B14F-4D97-AF65-F5344CB8AC3E}">
        <p14:creationId xmlns:p14="http://schemas.microsoft.com/office/powerpoint/2010/main" val="2343068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 of jobs in PSE">
    <p:bg>
      <p:bgPr>
        <a:solidFill>
          <a:schemeClr val="bg1"/>
        </a:solidFill>
        <a:effectLst/>
      </p:bgPr>
    </p:bg>
    <p:spTree>
      <p:nvGrpSpPr>
        <p:cNvPr id="1" name=""/>
        <p:cNvGrpSpPr/>
        <p:nvPr/>
      </p:nvGrpSpPr>
      <p:grpSpPr>
        <a:xfrm>
          <a:off x="0" y="0"/>
          <a:ext cx="0" cy="0"/>
          <a:chOff x="0" y="0"/>
          <a:chExt cx="0" cy="0"/>
        </a:xfrm>
      </p:grpSpPr>
      <p:sp>
        <p:nvSpPr>
          <p:cNvPr id="4" name="Content Placeholder 2"/>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dirty="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dirty="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rPr>
              <a:t>(Canadian Occupational Projection System)</a:t>
            </a:r>
          </a:p>
        </p:txBody>
      </p:sp>
      <p:pic>
        <p:nvPicPr>
          <p:cNvPr id="10" name="Picture 9">
            <a:extLst>
              <a:ext uri="{FF2B5EF4-FFF2-40B4-BE49-F238E27FC236}">
                <a16:creationId xmlns:a16="http://schemas.microsoft.com/office/drawing/2014/main" id="{8BD25FDC-4A9F-4160-988E-1AACFA635F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7EE23ACB-5B15-4E80-AE24-2072B75B0B32}"/>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5BC63BC-F9DB-43BC-A35D-6A0780D050E0}"/>
              </a:ext>
            </a:extLst>
          </p:cNvPr>
          <p:cNvSpPr>
            <a:spLocks noGrp="1"/>
          </p:cNvSpPr>
          <p:nvPr>
            <p:ph idx="1" hasCustomPrompt="1"/>
          </p:nvPr>
        </p:nvSpPr>
        <p:spPr>
          <a:xfrm>
            <a:off x="1358153" y="6140486"/>
            <a:ext cx="10515600" cy="403225"/>
          </a:xfrm>
        </p:spPr>
        <p:txBody>
          <a:bodyPr>
            <a:noAutofit/>
          </a:bodyPr>
          <a:lstStyle>
            <a:lvl1pPr>
              <a:defRPr/>
            </a:lvl1pPr>
          </a:lstStyle>
          <a:p>
            <a:pPr marL="0" inden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A0DB2A48-426C-4E97-B2B5-0AA0C236ED5C}"/>
              </a:ext>
            </a:extLst>
          </p:cNvPr>
          <p:cNvCxnSpPr/>
          <p:nvPr userDrawn="1"/>
        </p:nvCxnSpPr>
        <p:spPr>
          <a:xfrm>
            <a:off x="1371600" y="2249424"/>
            <a:ext cx="0" cy="2377440"/>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882CDD-762A-4BF5-8B2D-CD979ABA2AF7}"/>
              </a:ext>
            </a:extLst>
          </p:cNvPr>
          <p:cNvSpPr txBox="1"/>
          <p:nvPr userDrawn="1"/>
        </p:nvSpPr>
        <p:spPr>
          <a:xfrm>
            <a:off x="1561352" y="1751817"/>
            <a:ext cx="4852147"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92%</a:t>
            </a:r>
          </a:p>
        </p:txBody>
      </p:sp>
      <p:sp>
        <p:nvSpPr>
          <p:cNvPr id="15" name="TextBox 14">
            <a:extLst>
              <a:ext uri="{FF2B5EF4-FFF2-40B4-BE49-F238E27FC236}">
                <a16:creationId xmlns:a16="http://schemas.microsoft.com/office/drawing/2014/main" id="{2CDB4B45-DE41-4AC7-B2F4-35E9B6606092}"/>
              </a:ext>
            </a:extLst>
          </p:cNvPr>
          <p:cNvSpPr txBox="1"/>
          <p:nvPr userDrawn="1"/>
        </p:nvSpPr>
        <p:spPr>
          <a:xfrm>
            <a:off x="1724174" y="3958955"/>
            <a:ext cx="4587725"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employed NSCC graduates live and work in Nova Scotia*</a:t>
            </a:r>
          </a:p>
        </p:txBody>
      </p:sp>
    </p:spTree>
    <p:extLst>
      <p:ext uri="{BB962C8B-B14F-4D97-AF65-F5344CB8AC3E}">
        <p14:creationId xmlns:p14="http://schemas.microsoft.com/office/powerpoint/2010/main" val="1671064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d-Satsfaction">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A56B9-42A7-401E-A818-1C8234303A4F}"/>
              </a:ext>
            </a:extLst>
          </p:cNvPr>
          <p:cNvSpPr txBox="1">
            <a:spLocks/>
          </p:cNvSpPr>
          <p:nvPr userDrawn="1"/>
        </p:nvSpPr>
        <p:spPr bwMode="auto">
          <a:xfrm>
            <a:off x="1803401" y="1514475"/>
            <a:ext cx="59309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Arial" pitchFamily="34" charset="0"/>
                <a:ea typeface="Arial" charset="0"/>
                <a:cs typeface="Arial" pitchFamily="34" charset="0"/>
              </a:defRPr>
            </a:lvl1pPr>
            <a:lvl2pPr marL="457200" indent="0" algn="l" rtl="0" eaLnBrk="0" fontAlgn="base" hangingPunct="0">
              <a:spcBef>
                <a:spcPct val="20000"/>
              </a:spcBef>
              <a:spcAft>
                <a:spcPct val="0"/>
              </a:spcAft>
              <a:buFont typeface="Arial" panose="020B0604020202020204" pitchFamily="34" charset="0"/>
              <a:buNone/>
              <a:defRPr sz="1800" kern="1200">
                <a:solidFill>
                  <a:schemeClr val="tx1">
                    <a:tint val="75000"/>
                  </a:schemeClr>
                </a:solidFill>
                <a:latin typeface="Arial" pitchFamily="34" charset="0"/>
                <a:ea typeface="Arial" charset="0"/>
                <a:cs typeface="Arial" pitchFamily="34" charset="0"/>
              </a:defRPr>
            </a:lvl2pPr>
            <a:lvl3pPr marL="914400" indent="0" algn="l" rtl="0" eaLnBrk="0" fontAlgn="base" hangingPunct="0">
              <a:spcBef>
                <a:spcPct val="20000"/>
              </a:spcBef>
              <a:spcAft>
                <a:spcPct val="0"/>
              </a:spcAft>
              <a:buFont typeface="Arial" panose="020B0604020202020204" pitchFamily="34" charset="0"/>
              <a:buNone/>
              <a:defRPr sz="1600" kern="1200">
                <a:solidFill>
                  <a:schemeClr val="tx1">
                    <a:tint val="75000"/>
                  </a:schemeClr>
                </a:solidFill>
                <a:latin typeface="Arial" pitchFamily="34" charset="0"/>
                <a:ea typeface="Arial" charset="0"/>
                <a:cs typeface="Arial" pitchFamily="34" charset="0"/>
              </a:defRPr>
            </a:lvl3pPr>
            <a:lvl4pPr marL="13716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4pPr>
            <a:lvl5pPr marL="1828800" indent="0" algn="l" rtl="0" eaLnBrk="0" fontAlgn="base" hangingPunct="0">
              <a:spcBef>
                <a:spcPct val="20000"/>
              </a:spcBef>
              <a:spcAft>
                <a:spcPct val="0"/>
              </a:spcAft>
              <a:buFont typeface="Arial" panose="020B0604020202020204" pitchFamily="34" charset="0"/>
              <a:buNone/>
              <a:defRPr sz="1400" kern="1200">
                <a:solidFill>
                  <a:schemeClr val="tx1">
                    <a:tint val="75000"/>
                  </a:schemeClr>
                </a:solidFill>
                <a:latin typeface="Arial" pitchFamily="34" charset="0"/>
                <a:ea typeface="Arial" charset="0"/>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4800" b="1" i="0" u="none" strike="noStrike" kern="1200" cap="none" spc="0" normalizeH="0" baseline="0" noProof="0" dirty="0">
                <a:ln>
                  <a:noFill/>
                </a:ln>
                <a:solidFill>
                  <a:sysClr val="window" lastClr="FFFFFF"/>
                </a:solidFill>
                <a:effectLst/>
                <a:uLnTx/>
                <a:uFillTx/>
                <a:latin typeface="Interstate-Bold"/>
                <a:ea typeface="Interstate-Bold"/>
                <a:cs typeface="Interstate-Bold"/>
              </a:rPr>
              <a:t>Two-thirds</a:t>
            </a:r>
            <a:r>
              <a:rPr kumimoji="0" lang="en-US" altLang="en-US" sz="3200" b="0" i="0" u="none" strike="noStrike" kern="1200" cap="none" spc="0" normalizeH="0" baseline="0" noProof="0" dirty="0">
                <a:ln>
                  <a:noFill/>
                </a:ln>
                <a:solidFill>
                  <a:sysClr val="window" lastClr="FFFFFF"/>
                </a:solidFill>
                <a:effectLst/>
                <a:uLnTx/>
                <a:uFillTx/>
                <a:latin typeface="Arial" pitchFamily="34" charset="0"/>
                <a:cs typeface="Arial" pitchFamily="34" charset="0"/>
              </a:rPr>
              <a:t>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3200" b="0" i="0" u="none" strike="noStrike" kern="1200" cap="none" spc="0" normalizeH="0" baseline="0" noProof="0" dirty="0">
                <a:ln>
                  <a:noFill/>
                </a:ln>
                <a:solidFill>
                  <a:sysClr val="window" lastClr="FFFFFF"/>
                </a:solidFill>
                <a:effectLst/>
                <a:uLnTx/>
                <a:uFillTx/>
                <a:latin typeface="Interstate-Regular"/>
                <a:ea typeface="Interstate-Regular"/>
                <a:cs typeface="Interstate-Regular"/>
              </a:rPr>
              <a:t>projected job openings from 2011-20 are in occupations requiring college or university education. </a:t>
            </a: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endPar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600" b="0" i="0" u="none" strike="noStrike" kern="1200" cap="none" spc="0" normalizeH="0" baseline="0" noProof="0" dirty="0">
                <a:ln>
                  <a:noFill/>
                </a:ln>
                <a:solidFill>
                  <a:sysClr val="window" lastClr="FFFFFF"/>
                </a:solidFill>
                <a:effectLst/>
                <a:uLnTx/>
                <a:uFillTx/>
                <a:latin typeface="Interstate-Light"/>
                <a:ea typeface="Interstate-Light"/>
                <a:cs typeface="Interstate-Light"/>
              </a:rPr>
              <a:t>(Canadian Occupational Projection System)</a:t>
            </a:r>
          </a:p>
        </p:txBody>
      </p:sp>
      <p:pic>
        <p:nvPicPr>
          <p:cNvPr id="12" name="Picture 11">
            <a:extLst>
              <a:ext uri="{FF2B5EF4-FFF2-40B4-BE49-F238E27FC236}">
                <a16:creationId xmlns:a16="http://schemas.microsoft.com/office/drawing/2014/main" id="{3DCECA89-13D2-4529-9915-8F1A96FDBEC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3" name="Rectangle 12">
            <a:extLst>
              <a:ext uri="{FF2B5EF4-FFF2-40B4-BE49-F238E27FC236}">
                <a16:creationId xmlns:a16="http://schemas.microsoft.com/office/drawing/2014/main" id="{8BAEBE2F-3367-409C-826F-CEF564AC65C4}"/>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4B0434A5-B73A-4F98-8CD4-3B40CD7991AA}"/>
              </a:ext>
            </a:extLst>
          </p:cNvPr>
          <p:cNvSpPr txBox="1">
            <a:spLocks/>
          </p:cNvSpPr>
          <p:nvPr userDrawn="1"/>
        </p:nvSpPr>
        <p:spPr>
          <a:xfrm>
            <a:off x="1358153" y="6140486"/>
            <a:ext cx="10515600" cy="4032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rgbClr val="10497E"/>
                </a:solidFill>
                <a:latin typeface="Arial" panose="020B0604020202020204" pitchFamily="34" charset="0"/>
                <a:cs typeface="Arial" panose="020B0604020202020204" pitchFamily="34" charset="0"/>
              </a:rPr>
              <a:t>*Canadian Occupational Projection System</a:t>
            </a:r>
          </a:p>
        </p:txBody>
      </p:sp>
      <p:cxnSp>
        <p:nvCxnSpPr>
          <p:cNvPr id="18" name="Straight Connector 17">
            <a:extLst>
              <a:ext uri="{FF2B5EF4-FFF2-40B4-BE49-F238E27FC236}">
                <a16:creationId xmlns:a16="http://schemas.microsoft.com/office/drawing/2014/main" id="{315FB3C3-C95F-4E3E-A151-342A66736F1C}"/>
              </a:ext>
            </a:extLst>
          </p:cNvPr>
          <p:cNvCxnSpPr>
            <a:cxnSpLocks/>
          </p:cNvCxnSpPr>
          <p:nvPr userDrawn="1"/>
        </p:nvCxnSpPr>
        <p:spPr>
          <a:xfrm>
            <a:off x="1371600" y="2061534"/>
            <a:ext cx="0" cy="2681728"/>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5ED8E32-7F45-4FBF-8223-B0AC73E7DFD1}"/>
              </a:ext>
            </a:extLst>
          </p:cNvPr>
          <p:cNvSpPr txBox="1"/>
          <p:nvPr userDrawn="1"/>
        </p:nvSpPr>
        <p:spPr>
          <a:xfrm>
            <a:off x="1472453" y="1541727"/>
            <a:ext cx="51978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2/3</a:t>
            </a:r>
          </a:p>
        </p:txBody>
      </p:sp>
      <p:sp>
        <p:nvSpPr>
          <p:cNvPr id="20" name="TextBox 19">
            <a:extLst>
              <a:ext uri="{FF2B5EF4-FFF2-40B4-BE49-F238E27FC236}">
                <a16:creationId xmlns:a16="http://schemas.microsoft.com/office/drawing/2014/main" id="{0E446A92-9FDD-4A08-94B2-8F0EA503A07B}"/>
              </a:ext>
            </a:extLst>
          </p:cNvPr>
          <p:cNvSpPr txBox="1"/>
          <p:nvPr userDrawn="1"/>
        </p:nvSpPr>
        <p:spPr>
          <a:xfrm>
            <a:off x="1635276" y="3748865"/>
            <a:ext cx="4765522" cy="1015663"/>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projected job openings from 2011-20 are in occupations requiring college or university education.*</a:t>
            </a:r>
          </a:p>
        </p:txBody>
      </p:sp>
    </p:spTree>
    <p:extLst>
      <p:ext uri="{BB962C8B-B14F-4D97-AF65-F5344CB8AC3E}">
        <p14:creationId xmlns:p14="http://schemas.microsoft.com/office/powerpoint/2010/main" val="2889994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379EDD-02DF-468D-A67A-285DB3D295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B94D1E-AD4B-4B51-B544-0D92582706B0}"/>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E20F4D6-22CE-40D8-A058-2BA916EF75E1}"/>
              </a:ext>
            </a:extLst>
          </p:cNvPr>
          <p:cNvSpPr>
            <a:spLocks noGrp="1"/>
          </p:cNvSpPr>
          <p:nvPr>
            <p:ph idx="1" hasCustomPrompt="1"/>
          </p:nvPr>
        </p:nvSpPr>
        <p:spPr>
          <a:xfrm>
            <a:off x="1358153" y="6156528"/>
            <a:ext cx="10515600" cy="403225"/>
          </a:xfrm>
        </p:spPr>
        <p:txBody>
          <a:bodyPr>
            <a:noAutofit/>
          </a:bodyPr>
          <a:lstStyle>
            <a:lvl1pPr>
              <a:defRPr/>
            </a:lvl1pPr>
          </a:lstStyle>
          <a:p>
            <a:pPr marL="0" indent="0">
              <a:buNone/>
            </a:pPr>
            <a:r>
              <a:rPr lang="en-US" sz="1600" dirty="0">
                <a:solidFill>
                  <a:srgbClr val="10497E"/>
                </a:solidFill>
                <a:latin typeface="Arial" panose="020B0604020202020204" pitchFamily="34" charset="0"/>
                <a:cs typeface="Arial" panose="020B0604020202020204" pitchFamily="34" charset="0"/>
              </a:rPr>
              <a:t>*NSCC 2018 Graduate Survey</a:t>
            </a:r>
          </a:p>
        </p:txBody>
      </p:sp>
      <p:cxnSp>
        <p:nvCxnSpPr>
          <p:cNvPr id="13" name="Straight Connector 12">
            <a:extLst>
              <a:ext uri="{FF2B5EF4-FFF2-40B4-BE49-F238E27FC236}">
                <a16:creationId xmlns:a16="http://schemas.microsoft.com/office/drawing/2014/main" id="{5BF7FB3F-EC75-400A-8A19-C20D32866D39}"/>
              </a:ext>
            </a:extLst>
          </p:cNvPr>
          <p:cNvCxnSpPr>
            <a:cxnSpLocks/>
          </p:cNvCxnSpPr>
          <p:nvPr userDrawn="1"/>
        </p:nvCxnSpPr>
        <p:spPr>
          <a:xfrm>
            <a:off x="1371600" y="2249424"/>
            <a:ext cx="0" cy="2377440"/>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016E60E-518F-49F5-B9AD-855D8BC46901}"/>
              </a:ext>
            </a:extLst>
          </p:cNvPr>
          <p:cNvSpPr txBox="1"/>
          <p:nvPr userDrawn="1"/>
        </p:nvSpPr>
        <p:spPr>
          <a:xfrm>
            <a:off x="1469696" y="1711448"/>
            <a:ext cx="47279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95%</a:t>
            </a:r>
          </a:p>
        </p:txBody>
      </p:sp>
      <p:sp>
        <p:nvSpPr>
          <p:cNvPr id="15" name="TextBox 14">
            <a:extLst>
              <a:ext uri="{FF2B5EF4-FFF2-40B4-BE49-F238E27FC236}">
                <a16:creationId xmlns:a16="http://schemas.microsoft.com/office/drawing/2014/main" id="{AC6D984D-BA42-413B-B68E-B3D6AB2FE815}"/>
              </a:ext>
            </a:extLst>
          </p:cNvPr>
          <p:cNvSpPr txBox="1"/>
          <p:nvPr userDrawn="1"/>
        </p:nvSpPr>
        <p:spPr>
          <a:xfrm>
            <a:off x="1632518" y="3918586"/>
            <a:ext cx="4030341"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graduates satisfied with their overall NSCC experience*</a:t>
            </a:r>
          </a:p>
        </p:txBody>
      </p:sp>
    </p:spTree>
    <p:extLst>
      <p:ext uri="{BB962C8B-B14F-4D97-AF65-F5344CB8AC3E}">
        <p14:creationId xmlns:p14="http://schemas.microsoft.com/office/powerpoint/2010/main" val="3054492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59D88B7-482F-495D-A944-FED3F74F1E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4B19B972-CCE0-4535-9EE7-3AE66874420F}"/>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199FA43-0563-48EB-A03C-ECC43779A187}"/>
              </a:ext>
            </a:extLst>
          </p:cNvPr>
          <p:cNvCxnSpPr>
            <a:cxnSpLocks/>
          </p:cNvCxnSpPr>
          <p:nvPr userDrawn="1"/>
        </p:nvCxnSpPr>
        <p:spPr>
          <a:xfrm>
            <a:off x="1371600" y="2159263"/>
            <a:ext cx="0" cy="2679192"/>
          </a:xfrm>
          <a:prstGeom prst="line">
            <a:avLst/>
          </a:prstGeom>
          <a:ln w="38100">
            <a:solidFill>
              <a:srgbClr val="FF661E"/>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9CA7760-3E74-428C-AD6D-BFB5C68325A6}"/>
              </a:ext>
            </a:extLst>
          </p:cNvPr>
          <p:cNvSpPr txBox="1"/>
          <p:nvPr userDrawn="1"/>
        </p:nvSpPr>
        <p:spPr>
          <a:xfrm>
            <a:off x="1469696" y="1650471"/>
            <a:ext cx="4727903"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32%</a:t>
            </a:r>
          </a:p>
        </p:txBody>
      </p:sp>
      <p:sp>
        <p:nvSpPr>
          <p:cNvPr id="14" name="TextBox 13">
            <a:extLst>
              <a:ext uri="{FF2B5EF4-FFF2-40B4-BE49-F238E27FC236}">
                <a16:creationId xmlns:a16="http://schemas.microsoft.com/office/drawing/2014/main" id="{A3C92F45-BA7B-4AF5-ACA8-1FA0C4A8F9FF}"/>
              </a:ext>
            </a:extLst>
          </p:cNvPr>
          <p:cNvSpPr txBox="1"/>
          <p:nvPr userDrawn="1"/>
        </p:nvSpPr>
        <p:spPr>
          <a:xfrm>
            <a:off x="1632518" y="3857609"/>
            <a:ext cx="4335140" cy="1015663"/>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of NSCC students are the first generation in their family to attend post-secondary </a:t>
            </a:r>
          </a:p>
        </p:txBody>
      </p:sp>
    </p:spTree>
    <p:extLst>
      <p:ext uri="{BB962C8B-B14F-4D97-AF65-F5344CB8AC3E}">
        <p14:creationId xmlns:p14="http://schemas.microsoft.com/office/powerpoint/2010/main" val="1673242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Grad-Satsfac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A13F40-AD39-4EC6-A1E7-C10BE2142BA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11" name="Rectangle 10">
            <a:extLst>
              <a:ext uri="{FF2B5EF4-FFF2-40B4-BE49-F238E27FC236}">
                <a16:creationId xmlns:a16="http://schemas.microsoft.com/office/drawing/2014/main" id="{B3144B6D-E207-4E07-B16F-0B0446402B1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ABC488-E24F-4D8C-8E9C-950981633C74}"/>
              </a:ext>
            </a:extLst>
          </p:cNvPr>
          <p:cNvSpPr/>
          <p:nvPr userDrawn="1"/>
        </p:nvSpPr>
        <p:spPr>
          <a:xfrm>
            <a:off x="5749092" y="3363683"/>
            <a:ext cx="2031325" cy="646331"/>
          </a:xfrm>
          <a:prstGeom prst="rect">
            <a:avLst/>
          </a:prstGeom>
        </p:spPr>
        <p:txBody>
          <a:bodyPr wrap="none">
            <a:spAutoFit/>
          </a:bodyPr>
          <a:lstStyle/>
          <a:p>
            <a:r>
              <a:rPr lang="en-US" sz="3600" b="1" dirty="0">
                <a:solidFill>
                  <a:srgbClr val="FF661E"/>
                </a:solidFill>
                <a:latin typeface="Arial" charset="0"/>
                <a:ea typeface="Arial" charset="0"/>
                <a:cs typeface="Arial" charset="0"/>
              </a:rPr>
              <a:t>BILLION</a:t>
            </a:r>
            <a:endParaRPr lang="en-US" sz="3600" dirty="0"/>
          </a:p>
        </p:txBody>
      </p:sp>
      <p:cxnSp>
        <p:nvCxnSpPr>
          <p:cNvPr id="20" name="Straight Connector 19">
            <a:extLst>
              <a:ext uri="{FF2B5EF4-FFF2-40B4-BE49-F238E27FC236}">
                <a16:creationId xmlns:a16="http://schemas.microsoft.com/office/drawing/2014/main" id="{5E2DC30B-DA16-469E-B417-19E4A56805E1}"/>
              </a:ext>
            </a:extLst>
          </p:cNvPr>
          <p:cNvCxnSpPr>
            <a:cxnSpLocks/>
          </p:cNvCxnSpPr>
          <p:nvPr userDrawn="1"/>
        </p:nvCxnSpPr>
        <p:spPr>
          <a:xfrm>
            <a:off x="1371600" y="2120309"/>
            <a:ext cx="0" cy="2657677"/>
          </a:xfrm>
          <a:prstGeom prst="line">
            <a:avLst/>
          </a:prstGeom>
          <a:ln w="38100">
            <a:solidFill>
              <a:srgbClr val="FF671F"/>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90C8508-E15A-4BB4-BCEE-C3DC9B7498FE}"/>
              </a:ext>
            </a:extLst>
          </p:cNvPr>
          <p:cNvSpPr txBox="1"/>
          <p:nvPr userDrawn="1"/>
        </p:nvSpPr>
        <p:spPr>
          <a:xfrm>
            <a:off x="1561352" y="1686500"/>
            <a:ext cx="4852147" cy="2646878"/>
          </a:xfrm>
          <a:prstGeom prst="rect">
            <a:avLst/>
          </a:prstGeom>
          <a:noFill/>
        </p:spPr>
        <p:txBody>
          <a:bodyPr wrap="square" rtlCol="0">
            <a:spAutoFit/>
          </a:bodyPr>
          <a:lstStyle/>
          <a:p>
            <a:r>
              <a:rPr lang="en-US" sz="16600" b="1" dirty="0">
                <a:solidFill>
                  <a:srgbClr val="FF661E"/>
                </a:solidFill>
                <a:latin typeface="Arial" charset="0"/>
                <a:ea typeface="Arial" charset="0"/>
                <a:cs typeface="Arial" charset="0"/>
              </a:rPr>
              <a:t>$1.8</a:t>
            </a:r>
          </a:p>
        </p:txBody>
      </p:sp>
      <p:sp>
        <p:nvSpPr>
          <p:cNvPr id="22" name="TextBox 21">
            <a:extLst>
              <a:ext uri="{FF2B5EF4-FFF2-40B4-BE49-F238E27FC236}">
                <a16:creationId xmlns:a16="http://schemas.microsoft.com/office/drawing/2014/main" id="{C50686CE-B2F1-4184-8602-4D7EEF222A76}"/>
              </a:ext>
            </a:extLst>
          </p:cNvPr>
          <p:cNvSpPr txBox="1"/>
          <p:nvPr userDrawn="1"/>
        </p:nvSpPr>
        <p:spPr>
          <a:xfrm>
            <a:off x="1724174" y="4070100"/>
            <a:ext cx="5152486" cy="707886"/>
          </a:xfrm>
          <a:prstGeom prst="rect">
            <a:avLst/>
          </a:prstGeom>
          <a:noFill/>
        </p:spPr>
        <p:txBody>
          <a:bodyPr wrap="square" rtlCol="0">
            <a:spAutoFit/>
          </a:bodyPr>
          <a:lstStyle/>
          <a:p>
            <a:r>
              <a:rPr lang="en-US" sz="2000" b="1" dirty="0">
                <a:solidFill>
                  <a:srgbClr val="0F497E"/>
                </a:solidFill>
                <a:latin typeface="Arial" charset="0"/>
                <a:ea typeface="Arial" charset="0"/>
                <a:cs typeface="Arial" charset="0"/>
              </a:rPr>
              <a:t>NSCC and its students contributed to the Nova Scotia economy in 2016-17</a:t>
            </a:r>
          </a:p>
        </p:txBody>
      </p:sp>
    </p:spTree>
    <p:extLst>
      <p:ext uri="{BB962C8B-B14F-4D97-AF65-F5344CB8AC3E}">
        <p14:creationId xmlns:p14="http://schemas.microsoft.com/office/powerpoint/2010/main" val="3668059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38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CULINARY - MARK">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CB7A6-7F3B-4D13-A58B-3FF2213B64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9536373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821BD9-4275-4167-99B6-0EE216A19C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2524636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SCC Campus Map">
    <p:bg>
      <p:bgPr>
        <a:solidFill>
          <a:srgbClr val="10497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91C25F9-5CB7-4C9E-9325-E430B41167A9}"/>
              </a:ext>
            </a:extLst>
          </p:cNvPr>
          <p:cNvPicPr>
            <a:picLocks noChangeAspect="1"/>
          </p:cNvPicPr>
          <p:nvPr userDrawn="1"/>
        </p:nvPicPr>
        <p:blipFill>
          <a:blip r:embed="rId2"/>
          <a:stretch>
            <a:fillRect/>
          </a:stretch>
        </p:blipFill>
        <p:spPr>
          <a:xfrm>
            <a:off x="2107933" y="496866"/>
            <a:ext cx="8037094" cy="5951843"/>
          </a:xfrm>
          <a:prstGeom prst="rect">
            <a:avLst/>
          </a:prstGeom>
        </p:spPr>
      </p:pic>
      <p:pic>
        <p:nvPicPr>
          <p:cNvPr id="5" name="Picture 4">
            <a:extLst>
              <a:ext uri="{FF2B5EF4-FFF2-40B4-BE49-F238E27FC236}">
                <a16:creationId xmlns:a16="http://schemas.microsoft.com/office/drawing/2014/main" id="{EA3E226D-A332-4A92-A1D8-DC92F59318C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8" name="TextBox 7">
            <a:extLst>
              <a:ext uri="{FF2B5EF4-FFF2-40B4-BE49-F238E27FC236}">
                <a16:creationId xmlns:a16="http://schemas.microsoft.com/office/drawing/2014/main" id="{6FC94538-7FC3-4963-B47D-133E3407E481}"/>
              </a:ext>
            </a:extLst>
          </p:cNvPr>
          <p:cNvSpPr txBox="1"/>
          <p:nvPr userDrawn="1"/>
        </p:nvSpPr>
        <p:spPr>
          <a:xfrm>
            <a:off x="868680" y="319152"/>
            <a:ext cx="10515600" cy="1323439"/>
          </a:xfrm>
          <a:prstGeom prst="rect">
            <a:avLst/>
          </a:prstGeom>
          <a:noFill/>
        </p:spPr>
        <p:txBody>
          <a:bodyPr wrap="square" rtlCol="0">
            <a:spAutoFit/>
          </a:bodyPr>
          <a:lstStyle/>
          <a:p>
            <a:r>
              <a:rPr lang="en-US" sz="4000" b="1" dirty="0">
                <a:solidFill>
                  <a:schemeClr val="bg1"/>
                </a:solidFill>
                <a:latin typeface="Arial" charset="0"/>
                <a:ea typeface="Arial" charset="0"/>
                <a:cs typeface="Arial" charset="0"/>
              </a:rPr>
              <a:t>Nova Scotia.</a:t>
            </a:r>
            <a:br>
              <a:rPr lang="en-US" sz="4000" b="1" dirty="0">
                <a:solidFill>
                  <a:schemeClr val="bg1"/>
                </a:solidFill>
                <a:latin typeface="Arial" charset="0"/>
                <a:ea typeface="Arial" charset="0"/>
                <a:cs typeface="Arial" charset="0"/>
              </a:rPr>
            </a:br>
            <a:r>
              <a:rPr lang="en-US" sz="4000" b="1" dirty="0">
                <a:solidFill>
                  <a:schemeClr val="bg1"/>
                </a:solidFill>
                <a:latin typeface="Arial" charset="0"/>
                <a:ea typeface="Arial" charset="0"/>
                <a:cs typeface="Arial" charset="0"/>
              </a:rPr>
              <a:t>We’re all over that.</a:t>
            </a:r>
          </a:p>
        </p:txBody>
      </p:sp>
    </p:spTree>
    <p:extLst>
      <p:ext uri="{BB962C8B-B14F-4D97-AF65-F5344CB8AC3E}">
        <p14:creationId xmlns:p14="http://schemas.microsoft.com/office/powerpoint/2010/main" val="3429173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4"/>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4" name="Picture 3">
            <a:extLst>
              <a:ext uri="{FF2B5EF4-FFF2-40B4-BE49-F238E27FC236}">
                <a16:creationId xmlns:a16="http://schemas.microsoft.com/office/drawing/2014/main" id="{B523B6E6-2D43-4CC8-B256-32D225BBA05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82403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78779-F3C6-4459-9F77-F50D1735199D}"/>
              </a:ext>
            </a:extLst>
          </p:cNvPr>
          <p:cNvSpPr/>
          <p:nvPr userDrawn="1"/>
        </p:nvSpPr>
        <p:spPr>
          <a:xfrm>
            <a:off x="3356149" y="2524614"/>
            <a:ext cx="904352" cy="904352"/>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EE6EAF8-B005-4887-810B-5630A90E1251}"/>
              </a:ext>
            </a:extLst>
          </p:cNvPr>
          <p:cNvSpPr/>
          <p:nvPr userDrawn="1"/>
        </p:nvSpPr>
        <p:spPr>
          <a:xfrm>
            <a:off x="3356149" y="4375988"/>
            <a:ext cx="904352" cy="904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715898-C9D7-49AA-B900-D7AAB269E7E8}"/>
              </a:ext>
            </a:extLst>
          </p:cNvPr>
          <p:cNvSpPr/>
          <p:nvPr userDrawn="1"/>
        </p:nvSpPr>
        <p:spPr>
          <a:xfrm>
            <a:off x="6109396" y="2524613"/>
            <a:ext cx="904351" cy="904351"/>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EB7453-468D-4BE5-A737-90B60B1250BC}"/>
              </a:ext>
            </a:extLst>
          </p:cNvPr>
          <p:cNvSpPr/>
          <p:nvPr userDrawn="1"/>
        </p:nvSpPr>
        <p:spPr>
          <a:xfrm>
            <a:off x="6109396" y="3439013"/>
            <a:ext cx="904351" cy="904351"/>
          </a:xfrm>
          <a:prstGeom prst="rect">
            <a:avLst/>
          </a:prstGeom>
          <a:solidFill>
            <a:srgbClr val="00A9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F81F14-4744-47FE-A90C-27D7E8BD77F1}"/>
              </a:ext>
            </a:extLst>
          </p:cNvPr>
          <p:cNvSpPr/>
          <p:nvPr userDrawn="1"/>
        </p:nvSpPr>
        <p:spPr>
          <a:xfrm>
            <a:off x="6109396" y="4353413"/>
            <a:ext cx="904351" cy="904351"/>
          </a:xfrm>
          <a:prstGeom prst="rect">
            <a:avLst/>
          </a:prstGeom>
          <a:solidFill>
            <a:srgbClr val="CE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5920D03-DDB1-4458-8FB5-C080DCD357B8}"/>
              </a:ext>
            </a:extLst>
          </p:cNvPr>
          <p:cNvSpPr/>
          <p:nvPr userDrawn="1"/>
        </p:nvSpPr>
        <p:spPr>
          <a:xfrm>
            <a:off x="7036322" y="2524613"/>
            <a:ext cx="904351" cy="904351"/>
          </a:xfrm>
          <a:prstGeom prst="rect">
            <a:avLst/>
          </a:prstGeom>
          <a:solidFill>
            <a:srgbClr val="FF67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B56FD3-A2D7-43ED-9DBB-A3FF32EC2585}"/>
              </a:ext>
            </a:extLst>
          </p:cNvPr>
          <p:cNvSpPr/>
          <p:nvPr userDrawn="1"/>
        </p:nvSpPr>
        <p:spPr>
          <a:xfrm>
            <a:off x="7036322" y="3439013"/>
            <a:ext cx="904351" cy="904351"/>
          </a:xfrm>
          <a:prstGeom prst="rect">
            <a:avLst/>
          </a:prstGeom>
          <a:solidFill>
            <a:srgbClr val="DF46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4DECEC5-DF2D-4484-8A1A-921AE0CB7A70}"/>
              </a:ext>
            </a:extLst>
          </p:cNvPr>
          <p:cNvSpPr/>
          <p:nvPr userDrawn="1"/>
        </p:nvSpPr>
        <p:spPr>
          <a:xfrm>
            <a:off x="7036322" y="4353413"/>
            <a:ext cx="904351" cy="904351"/>
          </a:xfrm>
          <a:prstGeom prst="rect">
            <a:avLst/>
          </a:prstGeom>
          <a:solidFill>
            <a:srgbClr val="EAD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2F8F71-654A-4176-B0D0-0C9418B4E9A1}"/>
              </a:ext>
            </a:extLst>
          </p:cNvPr>
          <p:cNvSpPr/>
          <p:nvPr userDrawn="1"/>
        </p:nvSpPr>
        <p:spPr>
          <a:xfrm>
            <a:off x="3356149" y="3449062"/>
            <a:ext cx="904352" cy="904352"/>
          </a:xfrm>
          <a:prstGeom prst="rect">
            <a:avLst/>
          </a:prstGeom>
          <a:solidFill>
            <a:srgbClr val="5B6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80C46E-4F08-4AA3-9D59-E66C6503EE3A}"/>
              </a:ext>
            </a:extLst>
          </p:cNvPr>
          <p:cNvSpPr txBox="1"/>
          <p:nvPr userDrawn="1"/>
        </p:nvSpPr>
        <p:spPr>
          <a:xfrm>
            <a:off x="1985007" y="2505634"/>
            <a:ext cx="916789" cy="923330"/>
          </a:xfrm>
          <a:prstGeom prst="rect">
            <a:avLst/>
          </a:prstGeom>
          <a:noFill/>
        </p:spPr>
        <p:txBody>
          <a:bodyPr wrap="none" rtlCol="0">
            <a:spAutoFit/>
          </a:bodyPr>
          <a:lstStyle/>
          <a:p>
            <a:r>
              <a:rPr lang="en-US" dirty="0"/>
              <a:t>Primary</a:t>
            </a:r>
          </a:p>
          <a:p>
            <a:r>
              <a:rPr lang="en-US" dirty="0"/>
              <a:t>brand</a:t>
            </a:r>
          </a:p>
          <a:p>
            <a:r>
              <a:rPr lang="en-US" dirty="0" err="1"/>
              <a:t>colours</a:t>
            </a:r>
            <a:endParaRPr lang="en-US" dirty="0"/>
          </a:p>
        </p:txBody>
      </p:sp>
      <p:sp>
        <p:nvSpPr>
          <p:cNvPr id="15" name="TextBox 14">
            <a:extLst>
              <a:ext uri="{FF2B5EF4-FFF2-40B4-BE49-F238E27FC236}">
                <a16:creationId xmlns:a16="http://schemas.microsoft.com/office/drawing/2014/main" id="{B34772FB-4F21-45E0-8B5B-4B4B5408B161}"/>
              </a:ext>
            </a:extLst>
          </p:cNvPr>
          <p:cNvSpPr txBox="1"/>
          <p:nvPr userDrawn="1"/>
        </p:nvSpPr>
        <p:spPr>
          <a:xfrm>
            <a:off x="8398333" y="2505634"/>
            <a:ext cx="1077731" cy="923330"/>
          </a:xfrm>
          <a:prstGeom prst="rect">
            <a:avLst/>
          </a:prstGeom>
          <a:noFill/>
        </p:spPr>
        <p:txBody>
          <a:bodyPr wrap="none" rtlCol="0">
            <a:spAutoFit/>
          </a:bodyPr>
          <a:lstStyle/>
          <a:p>
            <a:r>
              <a:rPr lang="en-US" dirty="0" err="1"/>
              <a:t>Seconday</a:t>
            </a:r>
            <a:endParaRPr lang="en-US" dirty="0"/>
          </a:p>
          <a:p>
            <a:r>
              <a:rPr lang="en-US" dirty="0"/>
              <a:t>brand</a:t>
            </a:r>
          </a:p>
          <a:p>
            <a:r>
              <a:rPr lang="en-US" dirty="0" err="1"/>
              <a:t>colours</a:t>
            </a:r>
            <a:endParaRPr lang="en-US" dirty="0"/>
          </a:p>
        </p:txBody>
      </p:sp>
    </p:spTree>
    <p:extLst>
      <p:ext uri="{BB962C8B-B14F-4D97-AF65-F5344CB8AC3E}">
        <p14:creationId xmlns:p14="http://schemas.microsoft.com/office/powerpoint/2010/main" val="36722283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62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 NURSING - GAB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5101F-11C8-498D-AF93-5A408D68E48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04073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901229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3831037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Slide - WELDING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6B895D-7227-4138-A31D-882744CE0BE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Tree>
    <p:extLst>
      <p:ext uri="{BB962C8B-B14F-4D97-AF65-F5344CB8AC3E}">
        <p14:creationId xmlns:p14="http://schemas.microsoft.com/office/powerpoint/2010/main" val="1501681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rgbClr val="10497E"/>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52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Divider - Blue">
    <p:bg>
      <p:bgPr>
        <a:solidFill>
          <a:srgbClr val="8EBBE5"/>
        </a:solidFill>
        <a:effectLst/>
      </p:bgPr>
    </p:bg>
    <p:spTree>
      <p:nvGrpSpPr>
        <p:cNvPr id="1" name=""/>
        <p:cNvGrpSpPr/>
        <p:nvPr/>
      </p:nvGrpSpPr>
      <p:grpSpPr>
        <a:xfrm>
          <a:off x="0" y="0"/>
          <a:ext cx="0" cy="0"/>
          <a:chOff x="0" y="0"/>
          <a:chExt cx="0" cy="0"/>
        </a:xfrm>
      </p:grpSpPr>
      <p:sp>
        <p:nvSpPr>
          <p:cNvPr id="6" name="Title Placeholder 1"/>
          <p:cNvSpPr>
            <a:spLocks noGrp="1" noChangeAspect="1"/>
          </p:cNvSpPr>
          <p:nvPr>
            <p:ph type="title"/>
          </p:nvPr>
        </p:nvSpPr>
        <p:spPr>
          <a:xfrm>
            <a:off x="1371600" y="2728583"/>
            <a:ext cx="3000180" cy="615553"/>
          </a:xfrm>
          <a:prstGeom prst="rect">
            <a:avLst/>
          </a:prstGeom>
          <a:noFill/>
        </p:spPr>
        <p:txBody>
          <a:bodyPr vert="horz" wrap="none" lIns="45720" tIns="0" rIns="45720" bIns="0" rtlCol="0" anchor="ctr">
            <a:spAutoFit/>
          </a:bodyPr>
          <a:lstStyle>
            <a:lvl1pPr>
              <a:lnSpc>
                <a:spcPct val="100000"/>
              </a:lnSpc>
              <a:defRPr sz="4000" u="none">
                <a:solidFill>
                  <a:schemeClr val="bg1"/>
                </a:solidFill>
              </a:defRPr>
            </a:lvl1pPr>
          </a:lstStyle>
          <a:p>
            <a:r>
              <a:rPr lang="en-US" dirty="0"/>
              <a:t>Click to edit</a:t>
            </a:r>
          </a:p>
        </p:txBody>
      </p:sp>
      <p:pic>
        <p:nvPicPr>
          <p:cNvPr id="5" name="Picture 4">
            <a:extLst>
              <a:ext uri="{FF2B5EF4-FFF2-40B4-BE49-F238E27FC236}">
                <a16:creationId xmlns:a16="http://schemas.microsoft.com/office/drawing/2014/main" id="{1F9C183E-478C-4028-823F-0B73D321EA8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7" name="Rectangle 6">
            <a:extLst>
              <a:ext uri="{FF2B5EF4-FFF2-40B4-BE49-F238E27FC236}">
                <a16:creationId xmlns:a16="http://schemas.microsoft.com/office/drawing/2014/main" id="{0FD22A74-597A-4972-86E2-7CCCB1243088}"/>
              </a:ext>
            </a:extLst>
          </p:cNvPr>
          <p:cNvSpPr/>
          <p:nvPr userDrawn="1"/>
        </p:nvSpPr>
        <p:spPr>
          <a:xfrm>
            <a:off x="0" y="1674"/>
            <a:ext cx="405114" cy="6858000"/>
          </a:xfrm>
          <a:prstGeom prst="rect">
            <a:avLst/>
          </a:prstGeom>
          <a:solidFill>
            <a:srgbClr val="1049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194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71600" y="199002"/>
            <a:ext cx="7196842" cy="615553"/>
          </a:xfrm>
          <a:noFill/>
        </p:spPr>
        <p:txBody>
          <a:bodyPr lIns="45720" tIns="0" rIns="45720" bIns="0"/>
          <a:lstStyle>
            <a:lvl1pPr>
              <a:lnSpc>
                <a:spcPct val="100000"/>
              </a:lnSpc>
              <a:defRPr sz="4000" b="1" u="none" cap="none" baseline="0">
                <a:solidFill>
                  <a:srgbClr val="10497E"/>
                </a:solidFill>
              </a:defRPr>
            </a:lvl1pPr>
          </a:lstStyle>
          <a:p>
            <a:r>
              <a:rPr lang="en-US" dirty="0"/>
              <a:t>Click to edit master title style</a:t>
            </a:r>
          </a:p>
        </p:txBody>
      </p:sp>
      <p:sp>
        <p:nvSpPr>
          <p:cNvPr id="3" name="Content Placeholder 2"/>
          <p:cNvSpPr>
            <a:spLocks noGrp="1"/>
          </p:cNvSpPr>
          <p:nvPr>
            <p:ph idx="1"/>
          </p:nvPr>
        </p:nvSpPr>
        <p:spPr>
          <a:xfrm>
            <a:off x="1371600" y="1066744"/>
            <a:ext cx="8389815" cy="4599118"/>
          </a:xfrm>
        </p:spPr>
        <p:txBody>
          <a:bodyPr>
            <a:normAutofit/>
          </a:bodyPr>
          <a:lstStyle>
            <a:lvl1pPr marL="228600" indent="-228600">
              <a:buClr>
                <a:srgbClr val="5B6770"/>
              </a:buClr>
              <a:buFont typeface="Wingdings" panose="05000000000000000000" pitchFamily="2" charset="2"/>
              <a:buChar char="§"/>
              <a:defRPr sz="2000">
                <a:solidFill>
                  <a:schemeClr val="tx1"/>
                </a:solidFill>
              </a:defRPr>
            </a:lvl1pPr>
            <a:lvl2pPr marL="685800" indent="-228600">
              <a:buClr>
                <a:srgbClr val="5B6770"/>
              </a:buClr>
              <a:buFont typeface="Wingdings" panose="05000000000000000000" pitchFamily="2" charset="2"/>
              <a:buChar char="w"/>
              <a:defRPr sz="2000">
                <a:solidFill>
                  <a:schemeClr val="tx1"/>
                </a:solidFill>
              </a:defRPr>
            </a:lvl2pPr>
            <a:lvl3pPr marL="1143000" indent="-228600">
              <a:buClr>
                <a:srgbClr val="5B6770"/>
              </a:buClr>
              <a:buFont typeface="Wingdings" panose="05000000000000000000" pitchFamily="2" charset="2"/>
              <a:buChar char=""/>
              <a:defRPr sz="2000">
                <a:solidFill>
                  <a:schemeClr val="tx1"/>
                </a:solidFill>
              </a:defRPr>
            </a:lvl3pPr>
            <a:lvl4pPr marL="1600200" indent="-228600">
              <a:buClr>
                <a:srgbClr val="5B6770"/>
              </a:buClr>
              <a:buFont typeface="Arial" panose="020B0604020202020204" pitchFamily="34" charset="0"/>
              <a:buChar char="›"/>
              <a:defRPr sz="2000">
                <a:solidFill>
                  <a:schemeClr val="tx1"/>
                </a:solidFill>
              </a:defRPr>
            </a:lvl4pPr>
            <a:lvl5pPr marL="2057400" indent="-228600">
              <a:buClr>
                <a:srgbClr val="5B6770"/>
              </a:buClr>
              <a:buFont typeface="Arial" panose="020B0604020202020204" pitchFamily="34" charset="0"/>
              <a:buChar char="-"/>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D9C804DF-D89F-4C72-831D-AC50F52B77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36726" y="6011440"/>
            <a:ext cx="1569110" cy="365759"/>
          </a:xfrm>
          <a:prstGeom prst="rect">
            <a:avLst/>
          </a:prstGeom>
        </p:spPr>
      </p:pic>
      <p:sp>
        <p:nvSpPr>
          <p:cNvPr id="8" name="Rectangle 7">
            <a:extLst>
              <a:ext uri="{FF2B5EF4-FFF2-40B4-BE49-F238E27FC236}">
                <a16:creationId xmlns:a16="http://schemas.microsoft.com/office/drawing/2014/main" id="{6BA16F9C-A1FA-4C62-850D-243092BDA9D7}"/>
              </a:ext>
            </a:extLst>
          </p:cNvPr>
          <p:cNvSpPr/>
          <p:nvPr userDrawn="1"/>
        </p:nvSpPr>
        <p:spPr>
          <a:xfrm>
            <a:off x="0" y="1674"/>
            <a:ext cx="405114" cy="6858000"/>
          </a:xfrm>
          <a:prstGeom prst="rect">
            <a:avLst/>
          </a:prstGeom>
          <a:solidFill>
            <a:srgbClr val="00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442DB9A4-EA49-46E4-B647-AC23B5345902}"/>
              </a:ext>
            </a:extLst>
          </p:cNvPr>
          <p:cNvSpPr>
            <a:spLocks noGrp="1"/>
          </p:cNvSpPr>
          <p:nvPr>
            <p:ph type="sldNum" sz="quarter" idx="12"/>
          </p:nvPr>
        </p:nvSpPr>
        <p:spPr>
          <a:xfrm>
            <a:off x="628179" y="6402632"/>
            <a:ext cx="520356" cy="365125"/>
          </a:xfrm>
          <a:prstGeom prst="rect">
            <a:avLst/>
          </a:prstGeom>
        </p:spPr>
        <p:txBody>
          <a:bodyPr/>
          <a:lstStyle>
            <a:lvl1pPr>
              <a:defRPr sz="1100">
                <a:latin typeface="Arial" panose="020B0604020202020204" pitchFamily="34" charset="0"/>
                <a:cs typeface="Arial" panose="020B0604020202020204" pitchFamily="34" charset="0"/>
              </a:defRPr>
            </a:lvl1pPr>
          </a:lstStyle>
          <a:p>
            <a:pPr defTabSz="914400">
              <a:defRPr/>
            </a:pPr>
            <a:fld id="{AA1D5840-4A49-4640-A480-501A25C802DA}" type="slidenum">
              <a:rPr lang="en-US" smtClean="0">
                <a:solidFill>
                  <a:srgbClr val="000000"/>
                </a:solidFill>
              </a:rPr>
              <a:pPr defTabSz="914400">
                <a:defRPr/>
              </a:pPr>
              <a:t>‹#›</a:t>
            </a:fld>
            <a:endParaRPr lang="en-US" dirty="0">
              <a:solidFill>
                <a:srgbClr val="000000"/>
              </a:solidFill>
            </a:endParaRPr>
          </a:p>
        </p:txBody>
      </p:sp>
    </p:spTree>
    <p:extLst>
      <p:ext uri="{BB962C8B-B14F-4D97-AF65-F5344CB8AC3E}">
        <p14:creationId xmlns:p14="http://schemas.microsoft.com/office/powerpoint/2010/main" val="18903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6806" y="148081"/>
            <a:ext cx="8212505" cy="707886"/>
          </a:xfrm>
          <a:prstGeom prst="rect">
            <a:avLst/>
          </a:prstGeom>
          <a:noFill/>
        </p:spPr>
        <p:txBody>
          <a:bodyPr vert="horz" wrap="none" lIns="91440" tIns="45720" rIns="1005840" bIns="45720" rtlCol="0" anchor="ctr">
            <a:spAutoFit/>
          </a:bodyPr>
          <a:lstStyle/>
          <a:p>
            <a:r>
              <a:rPr lang="en-US" dirty="0"/>
              <a:t>Click to edit master title style</a:t>
            </a:r>
          </a:p>
        </p:txBody>
      </p:sp>
      <p:sp>
        <p:nvSpPr>
          <p:cNvPr id="3" name="Text Placeholder 2"/>
          <p:cNvSpPr>
            <a:spLocks noGrp="1"/>
          </p:cNvSpPr>
          <p:nvPr>
            <p:ph type="body" idx="1"/>
          </p:nvPr>
        </p:nvSpPr>
        <p:spPr>
          <a:xfrm>
            <a:off x="826805" y="989831"/>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583498"/>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5" r:id="rId3"/>
    <p:sldLayoutId id="2147483677" r:id="rId4"/>
    <p:sldLayoutId id="2147483701" r:id="rId5"/>
    <p:sldLayoutId id="2147483702" r:id="rId6"/>
    <p:sldLayoutId id="2147483687" r:id="rId7"/>
    <p:sldLayoutId id="2147483699" r:id="rId8"/>
    <p:sldLayoutId id="2147483678" r:id="rId9"/>
    <p:sldLayoutId id="2147483679" r:id="rId10"/>
    <p:sldLayoutId id="2147483680" r:id="rId11"/>
    <p:sldLayoutId id="2147483696" r:id="rId12"/>
    <p:sldLayoutId id="2147483682" r:id="rId13"/>
    <p:sldLayoutId id="2147483683" r:id="rId14"/>
    <p:sldLayoutId id="2147483684" r:id="rId15"/>
    <p:sldLayoutId id="2147483688" r:id="rId16"/>
    <p:sldLayoutId id="2147483692" r:id="rId17"/>
    <p:sldLayoutId id="2147483693" r:id="rId18"/>
    <p:sldLayoutId id="2147483694" r:id="rId19"/>
    <p:sldLayoutId id="2147483697" r:id="rId20"/>
    <p:sldLayoutId id="2147483686" r:id="rId21"/>
    <p:sldLayoutId id="2147483695" r:id="rId22"/>
    <p:sldLayoutId id="2147483698" r:id="rId23"/>
    <p:sldLayoutId id="2147483700" r:id="rId24"/>
  </p:sldLayoutIdLst>
  <p:hf hdr="0" ftr="0" dt="0"/>
  <p:txStyles>
    <p:titleStyle>
      <a:lvl1pPr algn="l" defTabSz="914400" rtl="0" eaLnBrk="1" latinLnBrk="0" hangingPunct="1">
        <a:lnSpc>
          <a:spcPct val="100000"/>
        </a:lnSpc>
        <a:spcBef>
          <a:spcPct val="0"/>
        </a:spcBef>
        <a:buNone/>
        <a:defRPr sz="4000" b="1" u="none" kern="1200" cap="none" baseline="0">
          <a:solidFill>
            <a:srgbClr val="10497E"/>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lnSpc>
          <a:spcPct val="90000"/>
        </a:lnSpc>
        <a:spcBef>
          <a:spcPts val="10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5B6770"/>
        </a:buClr>
        <a:buFont typeface="Wingdings" panose="05000000000000000000" pitchFamily="2" charset="2"/>
        <a:buChar char="w"/>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5B6770"/>
        </a:buClr>
        <a:buFont typeface="Wingdings" panose="05000000000000000000"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5B6770"/>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1FF206D8-6329-4048-9614-14DA08F574CA}"/>
              </a:ext>
            </a:extLst>
          </p:cNvPr>
          <p:cNvSpPr txBox="1">
            <a:spLocks noChangeAspect="1"/>
          </p:cNvSpPr>
          <p:nvPr/>
        </p:nvSpPr>
        <p:spPr>
          <a:xfrm>
            <a:off x="1371600" y="3429000"/>
            <a:ext cx="4869282" cy="1661993"/>
          </a:xfrm>
          <a:prstGeom prst="rect">
            <a:avLst/>
          </a:prstGeom>
          <a:noFill/>
        </p:spPr>
        <p:txBody>
          <a:bodyPr vert="horz" wrap="none" lIns="45720" tIns="0" rIns="45720" bIns="0" rtlCol="0" anchor="ctr">
            <a:spAutoFit/>
          </a:bodyPr>
          <a:lstStyle>
            <a:lvl1pPr algn="l" defTabSz="914400" rtl="0" eaLnBrk="1" latinLnBrk="0" hangingPunct="1">
              <a:lnSpc>
                <a:spcPct val="100000"/>
              </a:lnSpc>
              <a:spcBef>
                <a:spcPct val="0"/>
              </a:spcBef>
              <a:buNone/>
              <a:defRPr sz="4000" b="1" u="none" kern="1200" cap="none" baseline="0">
                <a:solidFill>
                  <a:schemeClr val="bg1"/>
                </a:solidFill>
                <a:latin typeface="Arial" panose="020B0604020202020204" pitchFamily="34" charset="0"/>
                <a:ea typeface="+mj-ea"/>
                <a:cs typeface="Arial" panose="020B0604020202020204" pitchFamily="34" charset="0"/>
              </a:defRPr>
            </a:lvl1pPr>
          </a:lstStyle>
          <a:p>
            <a:r>
              <a:rPr lang="en-US" dirty="0"/>
              <a:t>OSYS3030</a:t>
            </a:r>
          </a:p>
          <a:p>
            <a:r>
              <a:rPr lang="en-US" sz="2800" b="0" dirty="0"/>
              <a:t>Network Services Using Linux</a:t>
            </a:r>
          </a:p>
          <a:p>
            <a:endParaRPr lang="en-US" sz="2000" b="0" dirty="0"/>
          </a:p>
          <a:p>
            <a:r>
              <a:rPr lang="en-US" sz="2000" b="0" dirty="0"/>
              <a:t>Date: September 2021</a:t>
            </a:r>
          </a:p>
        </p:txBody>
      </p:sp>
    </p:spTree>
    <p:extLst>
      <p:ext uri="{BB962C8B-B14F-4D97-AF65-F5344CB8AC3E}">
        <p14:creationId xmlns:p14="http://schemas.microsoft.com/office/powerpoint/2010/main" val="1270120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166B-3B8C-4275-8DAE-841FB2A66C20}"/>
              </a:ext>
            </a:extLst>
          </p:cNvPr>
          <p:cNvSpPr>
            <a:spLocks noGrp="1"/>
          </p:cNvSpPr>
          <p:nvPr>
            <p:ph type="title"/>
          </p:nvPr>
        </p:nvSpPr>
        <p:spPr>
          <a:xfrm>
            <a:off x="1371600" y="199002"/>
            <a:ext cx="4112664" cy="615553"/>
          </a:xfrm>
        </p:spPr>
        <p:txBody>
          <a:bodyPr/>
          <a:lstStyle/>
          <a:p>
            <a:r>
              <a:rPr lang="en-CA" dirty="0"/>
              <a:t>5-Boot Directory</a:t>
            </a:r>
          </a:p>
        </p:txBody>
      </p:sp>
      <p:sp>
        <p:nvSpPr>
          <p:cNvPr id="3" name="Content Placeholder 2">
            <a:extLst>
              <a:ext uri="{FF2B5EF4-FFF2-40B4-BE49-F238E27FC236}">
                <a16:creationId xmlns:a16="http://schemas.microsoft.com/office/drawing/2014/main" id="{CF546AF9-95F6-43B9-AD41-9CDA0FB40EFD}"/>
              </a:ext>
            </a:extLst>
          </p:cNvPr>
          <p:cNvSpPr>
            <a:spLocks noGrp="1"/>
          </p:cNvSpPr>
          <p:nvPr>
            <p:ph idx="1"/>
          </p:nvPr>
        </p:nvSpPr>
        <p:spPr/>
        <p:txBody>
          <a:bodyPr/>
          <a:lstStyle/>
          <a:p>
            <a:r>
              <a:rPr lang="en-US" dirty="0"/>
              <a:t>The boot directory contains important files related to the Linux kernel, so you need to make sure that this directory is locked down to read-only permissions</a:t>
            </a:r>
          </a:p>
          <a:p>
            <a:endParaRPr lang="en-CA" dirty="0"/>
          </a:p>
        </p:txBody>
      </p:sp>
      <p:sp>
        <p:nvSpPr>
          <p:cNvPr id="4" name="Slide Number Placeholder 3">
            <a:extLst>
              <a:ext uri="{FF2B5EF4-FFF2-40B4-BE49-F238E27FC236}">
                <a16:creationId xmlns:a16="http://schemas.microsoft.com/office/drawing/2014/main" id="{38FB36A1-B1E7-4F89-982C-0BFE027ADEC4}"/>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10</a:t>
            </a:fld>
            <a:endParaRPr lang="en-US" dirty="0">
              <a:solidFill>
                <a:srgbClr val="000000"/>
              </a:solidFill>
            </a:endParaRPr>
          </a:p>
        </p:txBody>
      </p:sp>
    </p:spTree>
    <p:extLst>
      <p:ext uri="{BB962C8B-B14F-4D97-AF65-F5344CB8AC3E}">
        <p14:creationId xmlns:p14="http://schemas.microsoft.com/office/powerpoint/2010/main" val="4052557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C1DE-7C95-4A4D-82A3-053E92BA3531}"/>
              </a:ext>
            </a:extLst>
          </p:cNvPr>
          <p:cNvSpPr>
            <a:spLocks noGrp="1"/>
          </p:cNvSpPr>
          <p:nvPr>
            <p:ph type="title"/>
          </p:nvPr>
        </p:nvSpPr>
        <p:spPr>
          <a:xfrm>
            <a:off x="1371600" y="199002"/>
            <a:ext cx="5221942" cy="615553"/>
          </a:xfrm>
        </p:spPr>
        <p:txBody>
          <a:bodyPr/>
          <a:lstStyle/>
          <a:p>
            <a:r>
              <a:rPr lang="en-CA" dirty="0"/>
              <a:t>6-Disable USB usage</a:t>
            </a:r>
          </a:p>
        </p:txBody>
      </p:sp>
      <p:sp>
        <p:nvSpPr>
          <p:cNvPr id="3" name="Content Placeholder 2">
            <a:extLst>
              <a:ext uri="{FF2B5EF4-FFF2-40B4-BE49-F238E27FC236}">
                <a16:creationId xmlns:a16="http://schemas.microsoft.com/office/drawing/2014/main" id="{C3DB155C-FC44-4CC8-894C-994FE8AA0658}"/>
              </a:ext>
            </a:extLst>
          </p:cNvPr>
          <p:cNvSpPr>
            <a:spLocks noGrp="1"/>
          </p:cNvSpPr>
          <p:nvPr>
            <p:ph idx="1"/>
          </p:nvPr>
        </p:nvSpPr>
        <p:spPr/>
        <p:txBody>
          <a:bodyPr>
            <a:normAutofit lnSpcReduction="10000"/>
          </a:bodyPr>
          <a:lstStyle/>
          <a:p>
            <a:r>
              <a:rPr lang="en-US" dirty="0"/>
              <a:t>Depending on how critical the security of your system or data is it is sometimes it’s necessary to disable the USB sticks used for storage on the Linux host. </a:t>
            </a:r>
          </a:p>
          <a:p>
            <a:r>
              <a:rPr lang="en-US" dirty="0"/>
              <a:t>There are multiple ways to deny the usage of USB storage; here’s a popular one:</a:t>
            </a:r>
          </a:p>
          <a:p>
            <a:pPr lvl="1"/>
            <a:r>
              <a:rPr lang="en-US" dirty="0"/>
              <a:t>Open the “</a:t>
            </a:r>
            <a:r>
              <a:rPr lang="en-US" dirty="0" err="1"/>
              <a:t>blacklist.conf</a:t>
            </a:r>
            <a:r>
              <a:rPr lang="en-US" dirty="0"/>
              <a:t>” file using your favorite text editor:</a:t>
            </a:r>
          </a:p>
          <a:p>
            <a:pPr marL="914400" lvl="2" indent="0">
              <a:buNone/>
            </a:pPr>
            <a:r>
              <a:rPr lang="en-US" b="1" dirty="0">
                <a:solidFill>
                  <a:srgbClr val="0070C0"/>
                </a:solidFill>
                <a:latin typeface="Courier New" panose="02070309020205020404" pitchFamily="49" charset="0"/>
                <a:cs typeface="Courier New" panose="02070309020205020404" pitchFamily="49" charset="0"/>
              </a:rPr>
              <a:t>#nano /</a:t>
            </a:r>
            <a:r>
              <a:rPr lang="en-US" b="1" dirty="0" err="1">
                <a:solidFill>
                  <a:srgbClr val="0070C0"/>
                </a:solidFill>
                <a:latin typeface="Courier New" panose="02070309020205020404" pitchFamily="49" charset="0"/>
                <a:cs typeface="Courier New" panose="02070309020205020404" pitchFamily="49" charset="0"/>
              </a:rPr>
              <a:t>etc</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modprobe.d</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blacklist.conf</a:t>
            </a:r>
            <a:endParaRPr lang="en-US" b="1" dirty="0">
              <a:solidFill>
                <a:srgbClr val="0070C0"/>
              </a:solidFill>
              <a:latin typeface="Courier New" panose="02070309020205020404" pitchFamily="49" charset="0"/>
              <a:cs typeface="Courier New" panose="02070309020205020404" pitchFamily="49" charset="0"/>
            </a:endParaRPr>
          </a:p>
          <a:p>
            <a:pPr lvl="1"/>
            <a:r>
              <a:rPr lang="en-US" dirty="0"/>
              <a:t>When the file opens, then add the following line at the end of the file (save and close):</a:t>
            </a:r>
          </a:p>
          <a:p>
            <a:pPr marL="914400" lvl="2" indent="0">
              <a:lnSpc>
                <a:spcPct val="100000"/>
              </a:lnSpc>
              <a:buNone/>
            </a:pPr>
            <a:r>
              <a:rPr lang="en-US" b="1" dirty="0">
                <a:solidFill>
                  <a:srgbClr val="0070C0"/>
                </a:solidFill>
                <a:latin typeface="Courier New" panose="02070309020205020404" pitchFamily="49" charset="0"/>
                <a:cs typeface="Courier New" panose="02070309020205020404" pitchFamily="49" charset="0"/>
              </a:rPr>
              <a:t>blacklist </a:t>
            </a:r>
            <a:r>
              <a:rPr lang="en-US" b="1" dirty="0" err="1">
                <a:solidFill>
                  <a:srgbClr val="0070C0"/>
                </a:solidFill>
                <a:latin typeface="Courier New" panose="02070309020205020404" pitchFamily="49" charset="0"/>
                <a:cs typeface="Courier New" panose="02070309020205020404" pitchFamily="49" charset="0"/>
              </a:rPr>
              <a:t>usb_storage</a:t>
            </a:r>
            <a:endParaRPr lang="en-US" b="1" dirty="0">
              <a:solidFill>
                <a:srgbClr val="0070C0"/>
              </a:solidFill>
              <a:latin typeface="Courier New" panose="02070309020205020404" pitchFamily="49" charset="0"/>
              <a:cs typeface="Courier New" panose="02070309020205020404" pitchFamily="49" charset="0"/>
            </a:endParaRPr>
          </a:p>
          <a:p>
            <a:pPr lvl="1"/>
            <a:r>
              <a:rPr lang="en-US" dirty="0"/>
              <a:t>After this, open the </a:t>
            </a:r>
            <a:r>
              <a:rPr lang="en-US" dirty="0" err="1"/>
              <a:t>rc.local</a:t>
            </a:r>
            <a:r>
              <a:rPr lang="en-US" dirty="0"/>
              <a:t> file:</a:t>
            </a:r>
          </a:p>
          <a:p>
            <a:pPr marL="914400" lvl="2" indent="0">
              <a:lnSpc>
                <a:spcPct val="100000"/>
              </a:lnSpc>
              <a:buNone/>
            </a:pPr>
            <a:r>
              <a:rPr lang="en-US" b="1" dirty="0">
                <a:solidFill>
                  <a:srgbClr val="0070C0"/>
                </a:solidFill>
                <a:latin typeface="Courier New" panose="02070309020205020404" pitchFamily="49" charset="0"/>
                <a:cs typeface="Courier New" panose="02070309020205020404" pitchFamily="49" charset="0"/>
              </a:rPr>
              <a:t>#nano /</a:t>
            </a:r>
            <a:r>
              <a:rPr lang="en-US" b="1" dirty="0" err="1">
                <a:solidFill>
                  <a:srgbClr val="0070C0"/>
                </a:solidFill>
                <a:latin typeface="Courier New" panose="02070309020205020404" pitchFamily="49" charset="0"/>
                <a:cs typeface="Courier New" panose="02070309020205020404" pitchFamily="49" charset="0"/>
              </a:rPr>
              <a:t>etc</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rc.local</a:t>
            </a:r>
            <a:endParaRPr lang="en-US" b="1" dirty="0">
              <a:solidFill>
                <a:srgbClr val="0070C0"/>
              </a:solidFill>
              <a:latin typeface="Courier New" panose="02070309020205020404" pitchFamily="49" charset="0"/>
              <a:cs typeface="Courier New" panose="02070309020205020404" pitchFamily="49" charset="0"/>
            </a:endParaRPr>
          </a:p>
          <a:p>
            <a:pPr lvl="1"/>
            <a:r>
              <a:rPr lang="en-US" dirty="0"/>
              <a:t>Finally, add the following two lines:</a:t>
            </a:r>
          </a:p>
          <a:p>
            <a:pPr marL="914400" lvl="2" indent="0">
              <a:lnSpc>
                <a:spcPct val="100000"/>
              </a:lnSpc>
              <a:buNone/>
            </a:pPr>
            <a:r>
              <a:rPr lang="en-US" b="1" dirty="0" err="1">
                <a:solidFill>
                  <a:srgbClr val="0070C0"/>
                </a:solidFill>
                <a:latin typeface="Courier New" panose="02070309020205020404" pitchFamily="49" charset="0"/>
                <a:cs typeface="Courier New" panose="02070309020205020404" pitchFamily="49" charset="0"/>
              </a:rPr>
              <a:t>modprobe</a:t>
            </a:r>
            <a:r>
              <a:rPr lang="en-US" b="1" dirty="0">
                <a:solidFill>
                  <a:srgbClr val="0070C0"/>
                </a:solidFill>
                <a:latin typeface="Courier New" panose="02070309020205020404" pitchFamily="49" charset="0"/>
                <a:cs typeface="Courier New" panose="02070309020205020404" pitchFamily="49" charset="0"/>
              </a:rPr>
              <a:t> -r </a:t>
            </a:r>
            <a:r>
              <a:rPr lang="en-US" b="1" dirty="0" err="1">
                <a:solidFill>
                  <a:srgbClr val="0070C0"/>
                </a:solidFill>
                <a:latin typeface="Courier New" panose="02070309020205020404" pitchFamily="49" charset="0"/>
                <a:cs typeface="Courier New" panose="02070309020205020404" pitchFamily="49" charset="0"/>
              </a:rPr>
              <a:t>usb_storage</a:t>
            </a:r>
            <a:endParaRPr lang="en-US" b="1" dirty="0">
              <a:solidFill>
                <a:srgbClr val="0070C0"/>
              </a:solidFill>
              <a:latin typeface="Courier New" panose="02070309020205020404" pitchFamily="49" charset="0"/>
              <a:cs typeface="Courier New" panose="02070309020205020404" pitchFamily="49" charset="0"/>
            </a:endParaRPr>
          </a:p>
          <a:p>
            <a:pPr marL="914400" lvl="2" indent="0">
              <a:lnSpc>
                <a:spcPct val="100000"/>
              </a:lnSpc>
              <a:buNone/>
            </a:pPr>
            <a:r>
              <a:rPr lang="en-US" b="1" dirty="0">
                <a:solidFill>
                  <a:srgbClr val="0070C0"/>
                </a:solidFill>
                <a:latin typeface="Courier New" panose="02070309020205020404" pitchFamily="49" charset="0"/>
                <a:cs typeface="Courier New" panose="02070309020205020404" pitchFamily="49" charset="0"/>
              </a:rPr>
              <a:t>exit 0</a:t>
            </a:r>
            <a:endParaRPr lang="en-CA" b="1" dirty="0">
              <a:solidFill>
                <a:srgbClr val="0070C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57890E82-7807-4B0E-A815-866613E13EB4}"/>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11</a:t>
            </a:fld>
            <a:endParaRPr lang="en-US" dirty="0">
              <a:solidFill>
                <a:srgbClr val="000000"/>
              </a:solidFill>
            </a:endParaRPr>
          </a:p>
        </p:txBody>
      </p:sp>
    </p:spTree>
    <p:extLst>
      <p:ext uri="{BB962C8B-B14F-4D97-AF65-F5344CB8AC3E}">
        <p14:creationId xmlns:p14="http://schemas.microsoft.com/office/powerpoint/2010/main" val="943140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3387-D0F7-4D19-96B2-9DAF22880A51}"/>
              </a:ext>
            </a:extLst>
          </p:cNvPr>
          <p:cNvSpPr>
            <a:spLocks noGrp="1"/>
          </p:cNvSpPr>
          <p:nvPr>
            <p:ph type="title"/>
          </p:nvPr>
        </p:nvSpPr>
        <p:spPr>
          <a:xfrm>
            <a:off x="1371600" y="199002"/>
            <a:ext cx="4197624" cy="615553"/>
          </a:xfrm>
        </p:spPr>
        <p:txBody>
          <a:bodyPr/>
          <a:lstStyle/>
          <a:p>
            <a:r>
              <a:rPr lang="en-CA" dirty="0"/>
              <a:t>7-System update</a:t>
            </a:r>
          </a:p>
        </p:txBody>
      </p:sp>
      <p:sp>
        <p:nvSpPr>
          <p:cNvPr id="3" name="Content Placeholder 2">
            <a:extLst>
              <a:ext uri="{FF2B5EF4-FFF2-40B4-BE49-F238E27FC236}">
                <a16:creationId xmlns:a16="http://schemas.microsoft.com/office/drawing/2014/main" id="{835D00F0-3A9C-4F8A-A091-538CF36F9F40}"/>
              </a:ext>
            </a:extLst>
          </p:cNvPr>
          <p:cNvSpPr>
            <a:spLocks noGrp="1"/>
          </p:cNvSpPr>
          <p:nvPr>
            <p:ph idx="1"/>
          </p:nvPr>
        </p:nvSpPr>
        <p:spPr/>
        <p:txBody>
          <a:bodyPr/>
          <a:lstStyle/>
          <a:p>
            <a:r>
              <a:rPr lang="en-US" dirty="0"/>
              <a:t>The first thing to do after the first boot is to update the system.</a:t>
            </a:r>
          </a:p>
          <a:p>
            <a:r>
              <a:rPr lang="en-US" dirty="0"/>
              <a:t>Build a regular system update plan.</a:t>
            </a:r>
          </a:p>
          <a:p>
            <a:r>
              <a:rPr lang="en-US" dirty="0"/>
              <a:t>Create a testing plan that confirms updates are being applied as required, and/or are successful.</a:t>
            </a:r>
          </a:p>
        </p:txBody>
      </p:sp>
      <p:sp>
        <p:nvSpPr>
          <p:cNvPr id="4" name="Slide Number Placeholder 3">
            <a:extLst>
              <a:ext uri="{FF2B5EF4-FFF2-40B4-BE49-F238E27FC236}">
                <a16:creationId xmlns:a16="http://schemas.microsoft.com/office/drawing/2014/main" id="{B2F7E076-FE19-4EBE-A7A3-348F59D1203A}"/>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12</a:t>
            </a:fld>
            <a:endParaRPr lang="en-US" dirty="0">
              <a:solidFill>
                <a:srgbClr val="000000"/>
              </a:solidFill>
            </a:endParaRPr>
          </a:p>
        </p:txBody>
      </p:sp>
    </p:spTree>
    <p:extLst>
      <p:ext uri="{BB962C8B-B14F-4D97-AF65-F5344CB8AC3E}">
        <p14:creationId xmlns:p14="http://schemas.microsoft.com/office/powerpoint/2010/main" val="580330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09F5-9440-493B-9E7D-F3EDE7155D21}"/>
              </a:ext>
            </a:extLst>
          </p:cNvPr>
          <p:cNvSpPr>
            <a:spLocks noGrp="1"/>
          </p:cNvSpPr>
          <p:nvPr>
            <p:ph type="title"/>
          </p:nvPr>
        </p:nvSpPr>
        <p:spPr>
          <a:xfrm>
            <a:off x="1371600" y="199002"/>
            <a:ext cx="7703391" cy="615553"/>
          </a:xfrm>
        </p:spPr>
        <p:txBody>
          <a:bodyPr/>
          <a:lstStyle/>
          <a:p>
            <a:r>
              <a:rPr lang="en-CA" dirty="0"/>
              <a:t>8-Check the installed packages</a:t>
            </a:r>
          </a:p>
        </p:txBody>
      </p:sp>
      <p:sp>
        <p:nvSpPr>
          <p:cNvPr id="3" name="Content Placeholder 2">
            <a:extLst>
              <a:ext uri="{FF2B5EF4-FFF2-40B4-BE49-F238E27FC236}">
                <a16:creationId xmlns:a16="http://schemas.microsoft.com/office/drawing/2014/main" id="{E455A252-FD50-4B1B-BA2D-8A448186F8A9}"/>
              </a:ext>
            </a:extLst>
          </p:cNvPr>
          <p:cNvSpPr>
            <a:spLocks noGrp="1"/>
          </p:cNvSpPr>
          <p:nvPr>
            <p:ph idx="1"/>
          </p:nvPr>
        </p:nvSpPr>
        <p:spPr/>
        <p:txBody>
          <a:bodyPr>
            <a:normAutofit/>
          </a:bodyPr>
          <a:lstStyle/>
          <a:p>
            <a:r>
              <a:rPr lang="en-US" dirty="0"/>
              <a:t>List all packages installed on your Linux OS and </a:t>
            </a:r>
            <a:r>
              <a:rPr lang="en-US" b="1" dirty="0"/>
              <a:t>remove</a:t>
            </a:r>
            <a:r>
              <a:rPr lang="en-US" dirty="0"/>
              <a:t> the unnecessary ones. </a:t>
            </a:r>
          </a:p>
          <a:p>
            <a:r>
              <a:rPr lang="en-US" dirty="0"/>
              <a:t>Disabling unnecessary services will reduce the attack surface, so it is important to remove the following legacy services if you find them installed on the Linux server:</a:t>
            </a:r>
          </a:p>
          <a:p>
            <a:pPr lvl="1"/>
            <a:r>
              <a:rPr lang="en-US" dirty="0"/>
              <a:t>Telnet server</a:t>
            </a:r>
          </a:p>
          <a:p>
            <a:pPr lvl="1"/>
            <a:r>
              <a:rPr lang="en-US" dirty="0"/>
              <a:t>RSH server</a:t>
            </a:r>
          </a:p>
          <a:p>
            <a:pPr lvl="1"/>
            <a:r>
              <a:rPr lang="en-US" dirty="0"/>
              <a:t>NIS server</a:t>
            </a:r>
          </a:p>
          <a:p>
            <a:pPr lvl="1"/>
            <a:r>
              <a:rPr lang="en-US" dirty="0"/>
              <a:t>TFTP server</a:t>
            </a:r>
          </a:p>
          <a:p>
            <a:pPr lvl="1"/>
            <a:r>
              <a:rPr lang="en-US" dirty="0"/>
              <a:t>TALK server</a:t>
            </a:r>
            <a:endParaRPr lang="en-CA" dirty="0"/>
          </a:p>
        </p:txBody>
      </p:sp>
      <p:sp>
        <p:nvSpPr>
          <p:cNvPr id="4" name="Slide Number Placeholder 3">
            <a:extLst>
              <a:ext uri="{FF2B5EF4-FFF2-40B4-BE49-F238E27FC236}">
                <a16:creationId xmlns:a16="http://schemas.microsoft.com/office/drawing/2014/main" id="{71F3F757-F3F1-4ACC-B707-E1208C495AE2}"/>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13</a:t>
            </a:fld>
            <a:endParaRPr lang="en-US" dirty="0">
              <a:solidFill>
                <a:srgbClr val="000000"/>
              </a:solidFill>
            </a:endParaRPr>
          </a:p>
        </p:txBody>
      </p:sp>
    </p:spTree>
    <p:extLst>
      <p:ext uri="{BB962C8B-B14F-4D97-AF65-F5344CB8AC3E}">
        <p14:creationId xmlns:p14="http://schemas.microsoft.com/office/powerpoint/2010/main" val="261156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6613-1BD8-490D-8F98-449D448F175E}"/>
              </a:ext>
            </a:extLst>
          </p:cNvPr>
          <p:cNvSpPr>
            <a:spLocks noGrp="1"/>
          </p:cNvSpPr>
          <p:nvPr>
            <p:ph type="title"/>
          </p:nvPr>
        </p:nvSpPr>
        <p:spPr>
          <a:xfrm>
            <a:off x="1371600" y="199002"/>
            <a:ext cx="5706049" cy="615553"/>
          </a:xfrm>
        </p:spPr>
        <p:txBody>
          <a:bodyPr/>
          <a:lstStyle/>
          <a:p>
            <a:r>
              <a:rPr lang="en-CA" dirty="0"/>
              <a:t>9-Check for open ports</a:t>
            </a:r>
          </a:p>
        </p:txBody>
      </p:sp>
      <p:sp>
        <p:nvSpPr>
          <p:cNvPr id="3" name="Content Placeholder 2">
            <a:extLst>
              <a:ext uri="{FF2B5EF4-FFF2-40B4-BE49-F238E27FC236}">
                <a16:creationId xmlns:a16="http://schemas.microsoft.com/office/drawing/2014/main" id="{3666EF4C-D95E-4E20-A250-0A34821BCE8D}"/>
              </a:ext>
            </a:extLst>
          </p:cNvPr>
          <p:cNvSpPr>
            <a:spLocks noGrp="1"/>
          </p:cNvSpPr>
          <p:nvPr>
            <p:ph idx="1"/>
          </p:nvPr>
        </p:nvSpPr>
        <p:spPr/>
        <p:txBody>
          <a:bodyPr/>
          <a:lstStyle/>
          <a:p>
            <a:r>
              <a:rPr lang="en-US" dirty="0"/>
              <a:t>Identifying ALL open ports </a:t>
            </a:r>
          </a:p>
          <a:p>
            <a:pPr marL="0" indent="0">
              <a:buNone/>
            </a:pPr>
            <a:endParaRPr lang="en-US" dirty="0"/>
          </a:p>
          <a:p>
            <a:r>
              <a:rPr lang="en-US" dirty="0"/>
              <a:t>Identify all ports that are critical to the operation of the node.</a:t>
            </a:r>
          </a:p>
          <a:p>
            <a:endParaRPr lang="en-US" dirty="0"/>
          </a:p>
          <a:p>
            <a:r>
              <a:rPr lang="en-US" dirty="0"/>
              <a:t>Close all unnecessary ports.</a:t>
            </a:r>
          </a:p>
          <a:p>
            <a:endParaRPr lang="en-CA" dirty="0"/>
          </a:p>
        </p:txBody>
      </p:sp>
      <p:sp>
        <p:nvSpPr>
          <p:cNvPr id="4" name="Slide Number Placeholder 3">
            <a:extLst>
              <a:ext uri="{FF2B5EF4-FFF2-40B4-BE49-F238E27FC236}">
                <a16:creationId xmlns:a16="http://schemas.microsoft.com/office/drawing/2014/main" id="{FA1A7730-EAA7-4820-993D-DE3C492D0C71}"/>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14</a:t>
            </a:fld>
            <a:endParaRPr lang="en-US" dirty="0">
              <a:solidFill>
                <a:srgbClr val="000000"/>
              </a:solidFill>
            </a:endParaRPr>
          </a:p>
        </p:txBody>
      </p:sp>
    </p:spTree>
    <p:extLst>
      <p:ext uri="{BB962C8B-B14F-4D97-AF65-F5344CB8AC3E}">
        <p14:creationId xmlns:p14="http://schemas.microsoft.com/office/powerpoint/2010/main" val="3401049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BCA3-C5DF-428C-8D6C-A11CD61A6E87}"/>
              </a:ext>
            </a:extLst>
          </p:cNvPr>
          <p:cNvSpPr>
            <a:spLocks noGrp="1"/>
          </p:cNvSpPr>
          <p:nvPr>
            <p:ph type="title"/>
          </p:nvPr>
        </p:nvSpPr>
        <p:spPr>
          <a:xfrm>
            <a:off x="1371600" y="199002"/>
            <a:ext cx="3740768" cy="615553"/>
          </a:xfrm>
        </p:spPr>
        <p:txBody>
          <a:bodyPr/>
          <a:lstStyle/>
          <a:p>
            <a:r>
              <a:rPr lang="en-CA" dirty="0"/>
              <a:t>10-Secure SSH</a:t>
            </a:r>
          </a:p>
        </p:txBody>
      </p:sp>
      <p:sp>
        <p:nvSpPr>
          <p:cNvPr id="3" name="Content Placeholder 2">
            <a:extLst>
              <a:ext uri="{FF2B5EF4-FFF2-40B4-BE49-F238E27FC236}">
                <a16:creationId xmlns:a16="http://schemas.microsoft.com/office/drawing/2014/main" id="{097BA92F-7CD4-4697-9FE7-544ED33E3916}"/>
              </a:ext>
            </a:extLst>
          </p:cNvPr>
          <p:cNvSpPr>
            <a:spLocks noGrp="1"/>
          </p:cNvSpPr>
          <p:nvPr>
            <p:ph idx="1"/>
          </p:nvPr>
        </p:nvSpPr>
        <p:spPr/>
        <p:txBody>
          <a:bodyPr>
            <a:normAutofit/>
          </a:bodyPr>
          <a:lstStyle/>
          <a:p>
            <a:r>
              <a:rPr lang="en-US" dirty="0"/>
              <a:t>Yes, indeed SSH is secure, but you need to harden this service as well. </a:t>
            </a:r>
          </a:p>
          <a:p>
            <a:r>
              <a:rPr lang="en-US" dirty="0"/>
              <a:t>Disable SSH if possible. Problem solved. </a:t>
            </a:r>
          </a:p>
          <a:p>
            <a:r>
              <a:rPr lang="en-US" dirty="0"/>
              <a:t>If required, modify the default configuration of SSH. </a:t>
            </a:r>
          </a:p>
        </p:txBody>
      </p:sp>
      <p:sp>
        <p:nvSpPr>
          <p:cNvPr id="4" name="Slide Number Placeholder 3">
            <a:extLst>
              <a:ext uri="{FF2B5EF4-FFF2-40B4-BE49-F238E27FC236}">
                <a16:creationId xmlns:a16="http://schemas.microsoft.com/office/drawing/2014/main" id="{D1C123AA-6216-491C-99A5-F3F79CE31F45}"/>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15</a:t>
            </a:fld>
            <a:endParaRPr lang="en-US" dirty="0">
              <a:solidFill>
                <a:srgbClr val="000000"/>
              </a:solidFill>
            </a:endParaRPr>
          </a:p>
        </p:txBody>
      </p:sp>
    </p:spTree>
    <p:extLst>
      <p:ext uri="{BB962C8B-B14F-4D97-AF65-F5344CB8AC3E}">
        <p14:creationId xmlns:p14="http://schemas.microsoft.com/office/powerpoint/2010/main" val="106999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9ADAB-B642-4F59-94D2-F408878AD91E}"/>
              </a:ext>
            </a:extLst>
          </p:cNvPr>
          <p:cNvSpPr>
            <a:spLocks noGrp="1"/>
          </p:cNvSpPr>
          <p:nvPr>
            <p:ph type="title"/>
          </p:nvPr>
        </p:nvSpPr>
        <p:spPr>
          <a:xfrm>
            <a:off x="1371600" y="199002"/>
            <a:ext cx="4708981" cy="615553"/>
          </a:xfrm>
        </p:spPr>
        <p:txBody>
          <a:bodyPr/>
          <a:lstStyle/>
          <a:p>
            <a:r>
              <a:rPr lang="en-CA" dirty="0"/>
              <a:t>Secure SSH (</a:t>
            </a:r>
            <a:r>
              <a:rPr lang="en-CA" dirty="0" err="1"/>
              <a:t>con’t</a:t>
            </a:r>
            <a:r>
              <a:rPr lang="en-CA" dirty="0"/>
              <a:t>)</a:t>
            </a:r>
          </a:p>
        </p:txBody>
      </p:sp>
      <p:sp>
        <p:nvSpPr>
          <p:cNvPr id="3" name="Content Placeholder 2">
            <a:extLst>
              <a:ext uri="{FF2B5EF4-FFF2-40B4-BE49-F238E27FC236}">
                <a16:creationId xmlns:a16="http://schemas.microsoft.com/office/drawing/2014/main" id="{836BBFB4-BC5B-4C35-B8BB-002060FD8F4C}"/>
              </a:ext>
            </a:extLst>
          </p:cNvPr>
          <p:cNvSpPr>
            <a:spLocks noGrp="1"/>
          </p:cNvSpPr>
          <p:nvPr>
            <p:ph idx="1"/>
          </p:nvPr>
        </p:nvSpPr>
        <p:spPr/>
        <p:txBody>
          <a:bodyPr>
            <a:normAutofit/>
          </a:bodyPr>
          <a:lstStyle/>
          <a:p>
            <a:pPr marL="0" indent="0">
              <a:buNone/>
            </a:pPr>
            <a:r>
              <a:rPr lang="en-US" dirty="0"/>
              <a:t>Options to secure SSH</a:t>
            </a:r>
          </a:p>
          <a:p>
            <a:endParaRPr lang="en-US" dirty="0"/>
          </a:p>
          <a:p>
            <a:r>
              <a:rPr lang="en-US" dirty="0"/>
              <a:t>Browse to /</a:t>
            </a:r>
            <a:r>
              <a:rPr lang="en-US" dirty="0" err="1"/>
              <a:t>etc</a:t>
            </a:r>
            <a:r>
              <a:rPr lang="en-US" dirty="0"/>
              <a:t>/</a:t>
            </a:r>
            <a:r>
              <a:rPr lang="en-US" dirty="0" err="1"/>
              <a:t>ssh</a:t>
            </a:r>
            <a:r>
              <a:rPr lang="en-US" dirty="0"/>
              <a:t> and open the “</a:t>
            </a:r>
            <a:r>
              <a:rPr lang="en-US" dirty="0" err="1"/>
              <a:t>sshd_config</a:t>
            </a:r>
            <a:r>
              <a:rPr lang="en-US" dirty="0"/>
              <a:t>” file using your favorite text editor.</a:t>
            </a:r>
          </a:p>
          <a:p>
            <a:pPr lvl="2"/>
            <a:r>
              <a:rPr lang="en-US" dirty="0"/>
              <a:t>Change the default port.</a:t>
            </a:r>
          </a:p>
          <a:p>
            <a:pPr lvl="1"/>
            <a:r>
              <a:rPr lang="en-US" dirty="0"/>
              <a:t>Make sure that root cannot login remotely through SSH:</a:t>
            </a:r>
          </a:p>
          <a:p>
            <a:pPr marL="914400" lvl="2" indent="0">
              <a:buNone/>
            </a:pPr>
            <a:r>
              <a:rPr lang="en-US" dirty="0" err="1"/>
              <a:t>PermitRootLogin</a:t>
            </a:r>
            <a:r>
              <a:rPr lang="en-US" dirty="0"/>
              <a:t> no</a:t>
            </a:r>
          </a:p>
          <a:p>
            <a:pPr lvl="1"/>
            <a:r>
              <a:rPr lang="en-US" dirty="0"/>
              <a:t>Allow some specific users:</a:t>
            </a:r>
          </a:p>
          <a:p>
            <a:pPr marL="914400" lvl="2" indent="0">
              <a:buNone/>
            </a:pPr>
            <a:r>
              <a:rPr lang="en-US" dirty="0" err="1"/>
              <a:t>AllowUsers</a:t>
            </a:r>
            <a:r>
              <a:rPr lang="en-US" dirty="0"/>
              <a:t> [username]</a:t>
            </a:r>
          </a:p>
          <a:p>
            <a:r>
              <a:rPr lang="en-US" dirty="0"/>
              <a:t>Some companies add banners to deter attackers and discourage them from continuing further. </a:t>
            </a:r>
          </a:p>
          <a:p>
            <a:endParaRPr lang="en-CA" dirty="0"/>
          </a:p>
        </p:txBody>
      </p:sp>
      <p:sp>
        <p:nvSpPr>
          <p:cNvPr id="4" name="Slide Number Placeholder 3">
            <a:extLst>
              <a:ext uri="{FF2B5EF4-FFF2-40B4-BE49-F238E27FC236}">
                <a16:creationId xmlns:a16="http://schemas.microsoft.com/office/drawing/2014/main" id="{CD5D1E98-E2BB-45FD-A774-920E93D8756E}"/>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16</a:t>
            </a:fld>
            <a:endParaRPr lang="en-US" dirty="0">
              <a:solidFill>
                <a:srgbClr val="000000"/>
              </a:solidFill>
            </a:endParaRPr>
          </a:p>
        </p:txBody>
      </p:sp>
    </p:spTree>
    <p:extLst>
      <p:ext uri="{BB962C8B-B14F-4D97-AF65-F5344CB8AC3E}">
        <p14:creationId xmlns:p14="http://schemas.microsoft.com/office/powerpoint/2010/main" val="120485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2BCA-82BF-4657-9CF9-A10DF9487E1F}"/>
              </a:ext>
            </a:extLst>
          </p:cNvPr>
          <p:cNvSpPr>
            <a:spLocks noGrp="1"/>
          </p:cNvSpPr>
          <p:nvPr>
            <p:ph type="title"/>
          </p:nvPr>
        </p:nvSpPr>
        <p:spPr>
          <a:xfrm>
            <a:off x="1371600" y="199002"/>
            <a:ext cx="4820166" cy="615553"/>
          </a:xfrm>
        </p:spPr>
        <p:txBody>
          <a:bodyPr/>
          <a:lstStyle/>
          <a:p>
            <a:r>
              <a:rPr lang="en-CA" dirty="0"/>
              <a:t>11- Enable </a:t>
            </a:r>
            <a:r>
              <a:rPr lang="en-CA" dirty="0" err="1"/>
              <a:t>SELinux</a:t>
            </a:r>
            <a:endParaRPr lang="en-CA" dirty="0"/>
          </a:p>
        </p:txBody>
      </p:sp>
      <p:sp>
        <p:nvSpPr>
          <p:cNvPr id="3" name="Content Placeholder 2">
            <a:extLst>
              <a:ext uri="{FF2B5EF4-FFF2-40B4-BE49-F238E27FC236}">
                <a16:creationId xmlns:a16="http://schemas.microsoft.com/office/drawing/2014/main" id="{86B5E0D7-9973-4225-A097-28D2702F9876}"/>
              </a:ext>
            </a:extLst>
          </p:cNvPr>
          <p:cNvSpPr>
            <a:spLocks noGrp="1"/>
          </p:cNvSpPr>
          <p:nvPr>
            <p:ph idx="1"/>
          </p:nvPr>
        </p:nvSpPr>
        <p:spPr/>
        <p:txBody>
          <a:bodyPr>
            <a:normAutofit/>
          </a:bodyPr>
          <a:lstStyle/>
          <a:p>
            <a:r>
              <a:rPr lang="en-US" dirty="0"/>
              <a:t>Security Enhanced Linux is a Kernel security mechanism for supporting access control security policy. </a:t>
            </a:r>
          </a:p>
          <a:p>
            <a:r>
              <a:rPr lang="en-US" dirty="0"/>
              <a:t>The </a:t>
            </a:r>
            <a:r>
              <a:rPr lang="en-US" dirty="0" err="1"/>
              <a:t>SELinux</a:t>
            </a:r>
            <a:r>
              <a:rPr lang="en-US" dirty="0"/>
              <a:t> has three configuration modes:</a:t>
            </a:r>
          </a:p>
          <a:p>
            <a:pPr lvl="1"/>
            <a:r>
              <a:rPr lang="en-US" dirty="0"/>
              <a:t>Disabled: Turned-off</a:t>
            </a:r>
          </a:p>
          <a:p>
            <a:pPr lvl="1"/>
            <a:r>
              <a:rPr lang="en-US" dirty="0"/>
              <a:t>Permissive: Prints warnings</a:t>
            </a:r>
          </a:p>
          <a:p>
            <a:pPr lvl="1"/>
            <a:r>
              <a:rPr lang="en-US" dirty="0"/>
              <a:t>Enforcing: Policy is enforced</a:t>
            </a:r>
          </a:p>
          <a:p>
            <a:r>
              <a:rPr lang="en-US" dirty="0"/>
              <a:t>Using a text editor, open the config file:</a:t>
            </a:r>
          </a:p>
          <a:p>
            <a:pPr marL="457200" lvl="1" indent="0">
              <a:buNone/>
            </a:pPr>
            <a:r>
              <a:rPr lang="en-US" b="1" dirty="0">
                <a:solidFill>
                  <a:srgbClr val="0070C0"/>
                </a:solidFill>
                <a:latin typeface="Courier New" panose="02070309020205020404" pitchFamily="49" charset="0"/>
                <a:cs typeface="Courier New" panose="02070309020205020404" pitchFamily="49" charset="0"/>
              </a:rPr>
              <a:t>#nano /</a:t>
            </a:r>
            <a:r>
              <a:rPr lang="en-US" b="1" dirty="0" err="1">
                <a:solidFill>
                  <a:srgbClr val="0070C0"/>
                </a:solidFill>
                <a:latin typeface="Courier New" panose="02070309020205020404" pitchFamily="49" charset="0"/>
                <a:cs typeface="Courier New" panose="02070309020205020404" pitchFamily="49" charset="0"/>
              </a:rPr>
              <a:t>etc</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selinux</a:t>
            </a:r>
            <a:r>
              <a:rPr lang="en-US" b="1" dirty="0">
                <a:solidFill>
                  <a:srgbClr val="0070C0"/>
                </a:solidFill>
                <a:latin typeface="Courier New" panose="02070309020205020404" pitchFamily="49" charset="0"/>
                <a:cs typeface="Courier New" panose="02070309020205020404" pitchFamily="49" charset="0"/>
              </a:rPr>
              <a:t>/config</a:t>
            </a:r>
          </a:p>
          <a:p>
            <a:r>
              <a:rPr lang="en-US" dirty="0"/>
              <a:t>And make sure that the policy is enforced:</a:t>
            </a:r>
          </a:p>
          <a:p>
            <a:pPr marL="457200" lvl="1" indent="0">
              <a:buNone/>
            </a:pPr>
            <a:r>
              <a:rPr lang="en-US" dirty="0"/>
              <a:t>SELINUX=enforcing</a:t>
            </a:r>
            <a:endParaRPr lang="en-CA" dirty="0"/>
          </a:p>
        </p:txBody>
      </p:sp>
      <p:sp>
        <p:nvSpPr>
          <p:cNvPr id="4" name="Slide Number Placeholder 3">
            <a:extLst>
              <a:ext uri="{FF2B5EF4-FFF2-40B4-BE49-F238E27FC236}">
                <a16:creationId xmlns:a16="http://schemas.microsoft.com/office/drawing/2014/main" id="{B8B284B6-018C-4CA9-9FFD-D1577ED7FECF}"/>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17</a:t>
            </a:fld>
            <a:endParaRPr lang="en-US" dirty="0">
              <a:solidFill>
                <a:srgbClr val="000000"/>
              </a:solidFill>
            </a:endParaRPr>
          </a:p>
        </p:txBody>
      </p:sp>
    </p:spTree>
    <p:extLst>
      <p:ext uri="{BB962C8B-B14F-4D97-AF65-F5344CB8AC3E}">
        <p14:creationId xmlns:p14="http://schemas.microsoft.com/office/powerpoint/2010/main" val="422470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C587-500B-4A32-B427-B6520FA28810}"/>
              </a:ext>
            </a:extLst>
          </p:cNvPr>
          <p:cNvSpPr>
            <a:spLocks noGrp="1"/>
          </p:cNvSpPr>
          <p:nvPr>
            <p:ph type="title"/>
          </p:nvPr>
        </p:nvSpPr>
        <p:spPr>
          <a:xfrm>
            <a:off x="1371600" y="199002"/>
            <a:ext cx="5912837" cy="615553"/>
          </a:xfrm>
        </p:spPr>
        <p:txBody>
          <a:bodyPr/>
          <a:lstStyle/>
          <a:p>
            <a:r>
              <a:rPr lang="en-CA" dirty="0"/>
              <a:t>12- Network parameters</a:t>
            </a:r>
          </a:p>
        </p:txBody>
      </p:sp>
      <p:sp>
        <p:nvSpPr>
          <p:cNvPr id="3" name="Content Placeholder 2">
            <a:extLst>
              <a:ext uri="{FF2B5EF4-FFF2-40B4-BE49-F238E27FC236}">
                <a16:creationId xmlns:a16="http://schemas.microsoft.com/office/drawing/2014/main" id="{4EED3448-EFCB-488B-8DCF-166756171FD9}"/>
              </a:ext>
            </a:extLst>
          </p:cNvPr>
          <p:cNvSpPr>
            <a:spLocks noGrp="1"/>
          </p:cNvSpPr>
          <p:nvPr>
            <p:ph idx="1"/>
          </p:nvPr>
        </p:nvSpPr>
        <p:spPr/>
        <p:txBody>
          <a:bodyPr/>
          <a:lstStyle/>
          <a:p>
            <a:r>
              <a:rPr lang="en-US" dirty="0"/>
              <a:t>Securing your Linux host network activities is an essential task. </a:t>
            </a:r>
          </a:p>
          <a:p>
            <a:r>
              <a:rPr lang="en-US" dirty="0"/>
              <a:t>Don’t always assume that your firewall will take care of everything. </a:t>
            </a:r>
          </a:p>
          <a:p>
            <a:r>
              <a:rPr lang="en-US" dirty="0"/>
              <a:t>Here are some important features to consider for securing your host network:</a:t>
            </a:r>
          </a:p>
          <a:p>
            <a:endParaRPr lang="en-US" dirty="0"/>
          </a:p>
          <a:p>
            <a:pPr lvl="1"/>
            <a:r>
              <a:rPr lang="en-US" dirty="0"/>
              <a:t>- </a:t>
            </a:r>
            <a:r>
              <a:rPr lang="en-US" b="1" dirty="0"/>
              <a:t>Disable the IP Forwarding</a:t>
            </a:r>
            <a:r>
              <a:rPr lang="en-US" dirty="0"/>
              <a:t> by setting the net.ipv4.ip_forward parameter to 0 in “/</a:t>
            </a:r>
            <a:r>
              <a:rPr lang="en-US" dirty="0" err="1"/>
              <a:t>etc</a:t>
            </a:r>
            <a:r>
              <a:rPr lang="en-US" dirty="0"/>
              <a:t>/</a:t>
            </a:r>
            <a:r>
              <a:rPr lang="en-US" dirty="0" err="1"/>
              <a:t>sysctl.conf</a:t>
            </a:r>
            <a:r>
              <a:rPr lang="en-US" dirty="0"/>
              <a:t>”</a:t>
            </a:r>
          </a:p>
          <a:p>
            <a:pPr lvl="1"/>
            <a:endParaRPr lang="en-US" dirty="0"/>
          </a:p>
          <a:p>
            <a:pPr lvl="1"/>
            <a:r>
              <a:rPr lang="en-US" dirty="0"/>
              <a:t>- </a:t>
            </a:r>
            <a:r>
              <a:rPr lang="en-US" b="1" dirty="0"/>
              <a:t>Disable the Send Packet Redirects </a:t>
            </a:r>
            <a:r>
              <a:rPr lang="en-US" dirty="0"/>
              <a:t>by setting the net.ipv4.conf.all.send_redirects and net.ipv4.conf.default.send_redirects parameters to 0 in “/</a:t>
            </a:r>
            <a:r>
              <a:rPr lang="en-US" dirty="0" err="1"/>
              <a:t>etc</a:t>
            </a:r>
            <a:r>
              <a:rPr lang="en-US" dirty="0"/>
              <a:t>/</a:t>
            </a:r>
            <a:r>
              <a:rPr lang="en-US" dirty="0" err="1"/>
              <a:t>sysctl.conf</a:t>
            </a:r>
            <a:r>
              <a:rPr lang="en-US" dirty="0"/>
              <a:t>”</a:t>
            </a:r>
            <a:endParaRPr lang="en-CA" dirty="0"/>
          </a:p>
        </p:txBody>
      </p:sp>
      <p:sp>
        <p:nvSpPr>
          <p:cNvPr id="4" name="Slide Number Placeholder 3">
            <a:extLst>
              <a:ext uri="{FF2B5EF4-FFF2-40B4-BE49-F238E27FC236}">
                <a16:creationId xmlns:a16="http://schemas.microsoft.com/office/drawing/2014/main" id="{EE827289-3D9D-4F7C-B10C-4FBDC521D129}"/>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18</a:t>
            </a:fld>
            <a:endParaRPr lang="en-US" dirty="0">
              <a:solidFill>
                <a:srgbClr val="000000"/>
              </a:solidFill>
            </a:endParaRPr>
          </a:p>
        </p:txBody>
      </p:sp>
    </p:spTree>
    <p:extLst>
      <p:ext uri="{BB962C8B-B14F-4D97-AF65-F5344CB8AC3E}">
        <p14:creationId xmlns:p14="http://schemas.microsoft.com/office/powerpoint/2010/main" val="2456322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DE56-EB22-4555-AC84-25092792308E}"/>
              </a:ext>
            </a:extLst>
          </p:cNvPr>
          <p:cNvSpPr>
            <a:spLocks noGrp="1"/>
          </p:cNvSpPr>
          <p:nvPr>
            <p:ph type="title"/>
          </p:nvPr>
        </p:nvSpPr>
        <p:spPr>
          <a:xfrm>
            <a:off x="1371600" y="199002"/>
            <a:ext cx="6738383" cy="615553"/>
          </a:xfrm>
        </p:spPr>
        <p:txBody>
          <a:bodyPr/>
          <a:lstStyle/>
          <a:p>
            <a:r>
              <a:rPr lang="en-CA" dirty="0"/>
              <a:t>Network parameters (</a:t>
            </a:r>
            <a:r>
              <a:rPr lang="en-CA" dirty="0" err="1"/>
              <a:t>con’t</a:t>
            </a:r>
            <a:r>
              <a:rPr lang="en-CA" dirty="0"/>
              <a:t>)</a:t>
            </a:r>
          </a:p>
        </p:txBody>
      </p:sp>
      <p:sp>
        <p:nvSpPr>
          <p:cNvPr id="3" name="Content Placeholder 2">
            <a:extLst>
              <a:ext uri="{FF2B5EF4-FFF2-40B4-BE49-F238E27FC236}">
                <a16:creationId xmlns:a16="http://schemas.microsoft.com/office/drawing/2014/main" id="{51B7E3ED-8DA0-467D-9F03-A6D9C4BFEBF3}"/>
              </a:ext>
            </a:extLst>
          </p:cNvPr>
          <p:cNvSpPr>
            <a:spLocks noGrp="1"/>
          </p:cNvSpPr>
          <p:nvPr>
            <p:ph idx="1"/>
          </p:nvPr>
        </p:nvSpPr>
        <p:spPr/>
        <p:txBody>
          <a:bodyPr>
            <a:normAutofit/>
          </a:bodyPr>
          <a:lstStyle/>
          <a:p>
            <a:pPr lvl="1"/>
            <a:r>
              <a:rPr lang="en-CA" dirty="0"/>
              <a:t>- </a:t>
            </a:r>
            <a:r>
              <a:rPr lang="en-CA" b="1" dirty="0"/>
              <a:t>Disable ICMP Redirect Acceptance </a:t>
            </a:r>
            <a:r>
              <a:rPr lang="en-CA" dirty="0"/>
              <a:t>by setting the net.ipv4.conf.all.accept_redirects and net.ipv4.conf.default.accept_redirects parameters to 0 in “/</a:t>
            </a:r>
            <a:r>
              <a:rPr lang="en-CA" dirty="0" err="1"/>
              <a:t>etc</a:t>
            </a:r>
            <a:r>
              <a:rPr lang="en-CA" dirty="0"/>
              <a:t>/</a:t>
            </a:r>
            <a:r>
              <a:rPr lang="en-CA" dirty="0" err="1"/>
              <a:t>sysctl.conf</a:t>
            </a:r>
            <a:r>
              <a:rPr lang="en-CA" dirty="0"/>
              <a:t>”</a:t>
            </a:r>
          </a:p>
          <a:p>
            <a:endParaRPr lang="en-CA" dirty="0"/>
          </a:p>
          <a:p>
            <a:pPr lvl="1"/>
            <a:r>
              <a:rPr lang="en-CA" dirty="0"/>
              <a:t>- </a:t>
            </a:r>
            <a:r>
              <a:rPr lang="en-CA" b="1" dirty="0"/>
              <a:t>Enable Bad Error Message Protection </a:t>
            </a:r>
            <a:r>
              <a:rPr lang="en-CA" dirty="0"/>
              <a:t>by setting the net.ipv4.icmp_ignore_bogus_error_responses parameter to 1 in “/</a:t>
            </a:r>
            <a:r>
              <a:rPr lang="en-CA" dirty="0" err="1"/>
              <a:t>etc</a:t>
            </a:r>
            <a:r>
              <a:rPr lang="en-CA" dirty="0"/>
              <a:t>/</a:t>
            </a:r>
            <a:r>
              <a:rPr lang="en-CA" dirty="0" err="1"/>
              <a:t>sysctl.conf</a:t>
            </a:r>
            <a:r>
              <a:rPr lang="en-CA" dirty="0"/>
              <a:t>”</a:t>
            </a:r>
          </a:p>
          <a:p>
            <a:pPr lvl="1"/>
            <a:endParaRPr lang="en-CA" dirty="0"/>
          </a:p>
          <a:p>
            <a:pPr marL="342900" lvl="1" indent="-342900">
              <a:buFont typeface="Wingdings" panose="05000000000000000000" pitchFamily="2" charset="2"/>
              <a:buChar char="§"/>
            </a:pPr>
            <a:r>
              <a:rPr lang="en-CA" b="1" dirty="0"/>
              <a:t>Configure </a:t>
            </a:r>
            <a:r>
              <a:rPr lang="en-CA" b="1" dirty="0" err="1"/>
              <a:t>IPTables</a:t>
            </a:r>
            <a:endParaRPr lang="en-CA" b="1" dirty="0"/>
          </a:p>
          <a:p>
            <a:pPr lvl="1"/>
            <a:r>
              <a:rPr lang="en-US" dirty="0"/>
              <a:t>Use the Linux Firewall by applying the </a:t>
            </a:r>
            <a:r>
              <a:rPr lang="en-US" dirty="0" err="1"/>
              <a:t>iptable</a:t>
            </a:r>
            <a:r>
              <a:rPr lang="en-US" dirty="0"/>
              <a:t> rules and filtering all the incoming, outgoing and forwarded packets.</a:t>
            </a:r>
          </a:p>
          <a:p>
            <a:pPr lvl="1"/>
            <a:endParaRPr lang="en-CA" dirty="0"/>
          </a:p>
        </p:txBody>
      </p:sp>
      <p:sp>
        <p:nvSpPr>
          <p:cNvPr id="4" name="Slide Number Placeholder 3">
            <a:extLst>
              <a:ext uri="{FF2B5EF4-FFF2-40B4-BE49-F238E27FC236}">
                <a16:creationId xmlns:a16="http://schemas.microsoft.com/office/drawing/2014/main" id="{41E4CE6F-BC5B-40FF-A376-FF6CFBE98210}"/>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19</a:t>
            </a:fld>
            <a:endParaRPr lang="en-US" dirty="0">
              <a:solidFill>
                <a:srgbClr val="000000"/>
              </a:solidFill>
            </a:endParaRPr>
          </a:p>
        </p:txBody>
      </p:sp>
    </p:spTree>
    <p:extLst>
      <p:ext uri="{BB962C8B-B14F-4D97-AF65-F5344CB8AC3E}">
        <p14:creationId xmlns:p14="http://schemas.microsoft.com/office/powerpoint/2010/main" val="179743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497E"/>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EE3021E-70C0-489F-92E1-4144C56D5FF8}"/>
              </a:ext>
            </a:extLst>
          </p:cNvPr>
          <p:cNvSpPr txBox="1">
            <a:spLocks noChangeAspect="1"/>
          </p:cNvSpPr>
          <p:nvPr/>
        </p:nvSpPr>
        <p:spPr>
          <a:xfrm>
            <a:off x="1425920" y="628200"/>
            <a:ext cx="8216352" cy="923330"/>
          </a:xfrm>
          <a:prstGeom prst="rect">
            <a:avLst/>
          </a:prstGeom>
          <a:noFill/>
        </p:spPr>
        <p:txBody>
          <a:bodyPr vert="horz" wrap="none" lIns="45720" tIns="0" rIns="45720" bIns="0" rtlCol="0" anchor="ctr">
            <a:spAutoFit/>
          </a:bodyPr>
          <a:lstStyle>
            <a:lvl1pPr algn="l" defTabSz="914400" rtl="0" eaLnBrk="1" latinLnBrk="0" hangingPunct="1">
              <a:lnSpc>
                <a:spcPct val="100000"/>
              </a:lnSpc>
              <a:spcBef>
                <a:spcPct val="0"/>
              </a:spcBef>
              <a:buNone/>
              <a:defRPr sz="4000" b="1" u="none" kern="1200" cap="none" baseline="0">
                <a:solidFill>
                  <a:schemeClr val="bg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8EBBE5">
                    <a:lumMod val="60000"/>
                    <a:lumOff val="40000"/>
                  </a:srgbClr>
                </a:solidFill>
                <a:effectLst/>
                <a:uLnTx/>
                <a:uFillTx/>
                <a:latin typeface="Arial" panose="020B0604020202020204" pitchFamily="34" charset="0"/>
                <a:ea typeface="+mj-ea"/>
                <a:cs typeface="Arial" panose="020B0604020202020204" pitchFamily="34" charset="0"/>
              </a:rPr>
              <a:t>Summary of Information Covered</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Arial" panose="020B0604020202020204" pitchFamily="34" charset="0"/>
              <a:ea typeface="+mj-ea"/>
              <a:cs typeface="Arial" panose="020B0604020202020204" pitchFamily="34" charset="0"/>
            </a:endParaRPr>
          </a:p>
        </p:txBody>
      </p:sp>
      <p:pic>
        <p:nvPicPr>
          <p:cNvPr id="7" name="Picture 6">
            <a:extLst>
              <a:ext uri="{FF2B5EF4-FFF2-40B4-BE49-F238E27FC236}">
                <a16:creationId xmlns:a16="http://schemas.microsoft.com/office/drawing/2014/main" id="{28B9F29B-E8BF-4821-8154-F1E6DD18679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29111" y="6011440"/>
            <a:ext cx="1584340" cy="365760"/>
          </a:xfrm>
          <a:prstGeom prst="rect">
            <a:avLst/>
          </a:prstGeom>
        </p:spPr>
      </p:pic>
      <p:sp>
        <p:nvSpPr>
          <p:cNvPr id="8" name="Rectangle 7">
            <a:extLst>
              <a:ext uri="{FF2B5EF4-FFF2-40B4-BE49-F238E27FC236}">
                <a16:creationId xmlns:a16="http://schemas.microsoft.com/office/drawing/2014/main" id="{DFB5F67E-CDF2-42BE-9497-666855FFD38D}"/>
              </a:ext>
            </a:extLst>
          </p:cNvPr>
          <p:cNvSpPr/>
          <p:nvPr/>
        </p:nvSpPr>
        <p:spPr>
          <a:xfrm>
            <a:off x="0" y="1674"/>
            <a:ext cx="405114" cy="6858000"/>
          </a:xfrm>
          <a:prstGeom prst="rect">
            <a:avLst/>
          </a:prstGeom>
          <a:solidFill>
            <a:srgbClr val="8EBB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3660A30-C57D-4BEF-B768-087260A44B16}"/>
              </a:ext>
            </a:extLst>
          </p:cNvPr>
          <p:cNvSpPr txBox="1"/>
          <p:nvPr/>
        </p:nvSpPr>
        <p:spPr>
          <a:xfrm>
            <a:off x="1566250" y="1837853"/>
            <a:ext cx="8673219" cy="1200329"/>
          </a:xfrm>
          <a:prstGeom prst="rect">
            <a:avLst/>
          </a:prstGeom>
          <a:noFill/>
        </p:spPr>
        <p:txBody>
          <a:bodyPr wrap="square" rtlCol="0">
            <a:spAutoFit/>
          </a:bodyPr>
          <a:lstStyle/>
          <a:p>
            <a:pPr marL="685800" marR="0" lvl="0" indent="-685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Linux Hardening</a:t>
            </a:r>
          </a:p>
          <a:p>
            <a:pPr marL="685800" marR="0" lvl="0" indent="-6858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prstClr val="white"/>
                </a:solidFill>
                <a:effectLst/>
                <a:uLnTx/>
                <a:uFillTx/>
                <a:latin typeface="Calibri" panose="020F0502020204030204"/>
                <a:ea typeface="+mn-ea"/>
                <a:cs typeface="+mn-cs"/>
              </a:rPr>
              <a:t>15 Key Areas for Hardening Consideration</a:t>
            </a:r>
          </a:p>
        </p:txBody>
      </p:sp>
    </p:spTree>
    <p:extLst>
      <p:ext uri="{BB962C8B-B14F-4D97-AF65-F5344CB8AC3E}">
        <p14:creationId xmlns:p14="http://schemas.microsoft.com/office/powerpoint/2010/main" val="273350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3D286-411E-4262-80A1-E8F8A06FB5D5}"/>
              </a:ext>
            </a:extLst>
          </p:cNvPr>
          <p:cNvSpPr>
            <a:spLocks noGrp="1"/>
          </p:cNvSpPr>
          <p:nvPr>
            <p:ph type="title"/>
          </p:nvPr>
        </p:nvSpPr>
        <p:spPr>
          <a:xfrm>
            <a:off x="1371600" y="199002"/>
            <a:ext cx="5451172" cy="615553"/>
          </a:xfrm>
        </p:spPr>
        <p:txBody>
          <a:bodyPr/>
          <a:lstStyle/>
          <a:p>
            <a:r>
              <a:rPr lang="en-CA" dirty="0"/>
              <a:t>13- Password policies</a:t>
            </a:r>
          </a:p>
        </p:txBody>
      </p:sp>
      <p:sp>
        <p:nvSpPr>
          <p:cNvPr id="3" name="Content Placeholder 2">
            <a:extLst>
              <a:ext uri="{FF2B5EF4-FFF2-40B4-BE49-F238E27FC236}">
                <a16:creationId xmlns:a16="http://schemas.microsoft.com/office/drawing/2014/main" id="{281D84DD-1185-42B2-9216-B5E9A5868596}"/>
              </a:ext>
            </a:extLst>
          </p:cNvPr>
          <p:cNvSpPr>
            <a:spLocks noGrp="1"/>
          </p:cNvSpPr>
          <p:nvPr>
            <p:ph idx="1"/>
          </p:nvPr>
        </p:nvSpPr>
        <p:spPr/>
        <p:txBody>
          <a:bodyPr/>
          <a:lstStyle/>
          <a:p>
            <a:r>
              <a:rPr lang="en-US" dirty="0"/>
              <a:t>Old passwords are stored in the file “/</a:t>
            </a:r>
            <a:r>
              <a:rPr lang="en-US" dirty="0" err="1"/>
              <a:t>etc</a:t>
            </a:r>
            <a:r>
              <a:rPr lang="en-US" dirty="0"/>
              <a:t>/security/</a:t>
            </a:r>
            <a:r>
              <a:rPr lang="en-US" dirty="0" err="1"/>
              <a:t>opasswd</a:t>
            </a:r>
            <a:r>
              <a:rPr lang="en-US" dirty="0"/>
              <a:t>”. </a:t>
            </a:r>
          </a:p>
          <a:p>
            <a:r>
              <a:rPr lang="en-US" dirty="0"/>
              <a:t>Use the PAM module to manage the security policies of the Linux host. </a:t>
            </a:r>
          </a:p>
          <a:p>
            <a:r>
              <a:rPr lang="en-US" dirty="0"/>
              <a:t>Under a </a:t>
            </a:r>
            <a:r>
              <a:rPr lang="en-US" dirty="0" err="1"/>
              <a:t>debian</a:t>
            </a:r>
            <a:r>
              <a:rPr lang="en-US" dirty="0"/>
              <a:t> distro, open the file “/</a:t>
            </a:r>
            <a:r>
              <a:rPr lang="en-US" dirty="0" err="1"/>
              <a:t>etc</a:t>
            </a:r>
            <a:r>
              <a:rPr lang="en-US" dirty="0"/>
              <a:t>/</a:t>
            </a:r>
            <a:r>
              <a:rPr lang="en-US" dirty="0" err="1"/>
              <a:t>pam.d</a:t>
            </a:r>
            <a:r>
              <a:rPr lang="en-US" dirty="0"/>
              <a:t>/common-password” using a text editor and add the following two lines:</a:t>
            </a:r>
          </a:p>
          <a:p>
            <a:pPr marL="457200" lvl="1" indent="0">
              <a:buNone/>
            </a:pPr>
            <a:r>
              <a:rPr lang="en-US" dirty="0"/>
              <a:t>auth       sufficient   pam_unix.so </a:t>
            </a:r>
            <a:r>
              <a:rPr lang="en-US" dirty="0" err="1"/>
              <a:t>likeauth</a:t>
            </a:r>
            <a:r>
              <a:rPr lang="en-US" dirty="0"/>
              <a:t> </a:t>
            </a:r>
            <a:r>
              <a:rPr lang="en-US" dirty="0" err="1"/>
              <a:t>nullok</a:t>
            </a:r>
            <a:endParaRPr lang="en-US" dirty="0"/>
          </a:p>
          <a:p>
            <a:pPr marL="457200" lvl="1" indent="0">
              <a:buNone/>
            </a:pPr>
            <a:r>
              <a:rPr lang="en-US" dirty="0"/>
              <a:t>password              sufficient               pam_unix.so remember=4 </a:t>
            </a:r>
            <a:br>
              <a:rPr lang="en-US" dirty="0"/>
            </a:br>
            <a:r>
              <a:rPr lang="en-US" dirty="0"/>
              <a:t>(Will not allow users to reuse the last four passwords.)</a:t>
            </a:r>
            <a:endParaRPr lang="en-CA" dirty="0"/>
          </a:p>
        </p:txBody>
      </p:sp>
      <p:sp>
        <p:nvSpPr>
          <p:cNvPr id="4" name="Slide Number Placeholder 3">
            <a:extLst>
              <a:ext uri="{FF2B5EF4-FFF2-40B4-BE49-F238E27FC236}">
                <a16:creationId xmlns:a16="http://schemas.microsoft.com/office/drawing/2014/main" id="{B9FC96E9-0A3F-4B93-BB14-443470008B43}"/>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20</a:t>
            </a:fld>
            <a:endParaRPr lang="en-US" dirty="0">
              <a:solidFill>
                <a:srgbClr val="000000"/>
              </a:solidFill>
            </a:endParaRPr>
          </a:p>
        </p:txBody>
      </p:sp>
    </p:spTree>
    <p:extLst>
      <p:ext uri="{BB962C8B-B14F-4D97-AF65-F5344CB8AC3E}">
        <p14:creationId xmlns:p14="http://schemas.microsoft.com/office/powerpoint/2010/main" val="8130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F627-2E2B-434A-B2B1-307E319FFB2D}"/>
              </a:ext>
            </a:extLst>
          </p:cNvPr>
          <p:cNvSpPr>
            <a:spLocks noGrp="1"/>
          </p:cNvSpPr>
          <p:nvPr>
            <p:ph type="title"/>
          </p:nvPr>
        </p:nvSpPr>
        <p:spPr>
          <a:xfrm>
            <a:off x="1371600" y="199002"/>
            <a:ext cx="6276718" cy="615553"/>
          </a:xfrm>
        </p:spPr>
        <p:txBody>
          <a:bodyPr/>
          <a:lstStyle/>
          <a:p>
            <a:r>
              <a:rPr lang="en-CA" dirty="0"/>
              <a:t>Password policies (</a:t>
            </a:r>
            <a:r>
              <a:rPr lang="en-CA" dirty="0" err="1"/>
              <a:t>con’t</a:t>
            </a:r>
            <a:r>
              <a:rPr lang="en-CA" dirty="0"/>
              <a:t>)</a:t>
            </a:r>
          </a:p>
        </p:txBody>
      </p:sp>
      <p:sp>
        <p:nvSpPr>
          <p:cNvPr id="3" name="Content Placeholder 2">
            <a:extLst>
              <a:ext uri="{FF2B5EF4-FFF2-40B4-BE49-F238E27FC236}">
                <a16:creationId xmlns:a16="http://schemas.microsoft.com/office/drawing/2014/main" id="{902621FE-7CA4-4B18-A2EC-F5FD5B3B4547}"/>
              </a:ext>
            </a:extLst>
          </p:cNvPr>
          <p:cNvSpPr>
            <a:spLocks noGrp="1"/>
          </p:cNvSpPr>
          <p:nvPr>
            <p:ph idx="1"/>
          </p:nvPr>
        </p:nvSpPr>
        <p:spPr/>
        <p:txBody>
          <a:bodyPr/>
          <a:lstStyle/>
          <a:p>
            <a:r>
              <a:rPr lang="en-US" dirty="0"/>
              <a:t>Another password policy that should be forced is strong passwords.</a:t>
            </a:r>
          </a:p>
          <a:p>
            <a:r>
              <a:rPr lang="en-US" dirty="0"/>
              <a:t>The PAM module offers a </a:t>
            </a:r>
            <a:r>
              <a:rPr lang="en-US" dirty="0" err="1"/>
              <a:t>pam_cracklib</a:t>
            </a:r>
            <a:r>
              <a:rPr lang="en-US" dirty="0"/>
              <a:t> that protects your server from dictionary and brute-force attacks. </a:t>
            </a:r>
          </a:p>
          <a:p>
            <a:r>
              <a:rPr lang="en-US" dirty="0"/>
              <a:t>To accomplish this task, open the file /</a:t>
            </a:r>
            <a:r>
              <a:rPr lang="en-US" dirty="0" err="1"/>
              <a:t>etc</a:t>
            </a:r>
            <a:r>
              <a:rPr lang="en-US" dirty="0"/>
              <a:t>/</a:t>
            </a:r>
            <a:r>
              <a:rPr lang="en-US" dirty="0" err="1"/>
              <a:t>pam.d</a:t>
            </a:r>
            <a:r>
              <a:rPr lang="en-US" dirty="0"/>
              <a:t>/system-auth using any text editor and add the following line:</a:t>
            </a:r>
          </a:p>
          <a:p>
            <a:endParaRPr lang="en-US" dirty="0"/>
          </a:p>
          <a:p>
            <a:pPr marL="457200" lvl="1" indent="0">
              <a:buNone/>
            </a:pPr>
            <a:r>
              <a:rPr lang="en-US" dirty="0"/>
              <a:t>/lib/security/$ISA/pam_cracklib.so retry=3 </a:t>
            </a:r>
            <a:r>
              <a:rPr lang="en-US" dirty="0" err="1"/>
              <a:t>minlen</a:t>
            </a:r>
            <a:r>
              <a:rPr lang="en-US" dirty="0"/>
              <a:t>=8 </a:t>
            </a:r>
            <a:r>
              <a:rPr lang="en-US" dirty="0" err="1"/>
              <a:t>lcredit</a:t>
            </a:r>
            <a:r>
              <a:rPr lang="en-US" dirty="0"/>
              <a:t>=-1 </a:t>
            </a:r>
            <a:r>
              <a:rPr lang="en-US" dirty="0" err="1"/>
              <a:t>ucredit</a:t>
            </a:r>
            <a:r>
              <a:rPr lang="en-US" dirty="0"/>
              <a:t>=-2 </a:t>
            </a:r>
            <a:r>
              <a:rPr lang="en-US" dirty="0" err="1"/>
              <a:t>dcredit</a:t>
            </a:r>
            <a:r>
              <a:rPr lang="en-US" dirty="0"/>
              <a:t>=-2 </a:t>
            </a:r>
            <a:r>
              <a:rPr lang="en-US" dirty="0" err="1"/>
              <a:t>ocredit</a:t>
            </a:r>
            <a:r>
              <a:rPr lang="en-US" dirty="0"/>
              <a:t>=-1</a:t>
            </a:r>
            <a:endParaRPr lang="en-CA" dirty="0"/>
          </a:p>
        </p:txBody>
      </p:sp>
      <p:sp>
        <p:nvSpPr>
          <p:cNvPr id="4" name="Slide Number Placeholder 3">
            <a:extLst>
              <a:ext uri="{FF2B5EF4-FFF2-40B4-BE49-F238E27FC236}">
                <a16:creationId xmlns:a16="http://schemas.microsoft.com/office/drawing/2014/main" id="{65C72545-BEA0-4193-97BA-1077D0DA5052}"/>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21</a:t>
            </a:fld>
            <a:endParaRPr lang="en-US" dirty="0">
              <a:solidFill>
                <a:srgbClr val="000000"/>
              </a:solidFill>
            </a:endParaRPr>
          </a:p>
        </p:txBody>
      </p:sp>
    </p:spTree>
    <p:extLst>
      <p:ext uri="{BB962C8B-B14F-4D97-AF65-F5344CB8AC3E}">
        <p14:creationId xmlns:p14="http://schemas.microsoft.com/office/powerpoint/2010/main" val="3062340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E348-C446-4825-8EA7-00DD50F60D26}"/>
              </a:ext>
            </a:extLst>
          </p:cNvPr>
          <p:cNvSpPr>
            <a:spLocks noGrp="1"/>
          </p:cNvSpPr>
          <p:nvPr>
            <p:ph type="title"/>
          </p:nvPr>
        </p:nvSpPr>
        <p:spPr>
          <a:xfrm>
            <a:off x="1371600" y="199002"/>
            <a:ext cx="6276718" cy="615553"/>
          </a:xfrm>
        </p:spPr>
        <p:txBody>
          <a:bodyPr/>
          <a:lstStyle/>
          <a:p>
            <a:r>
              <a:rPr lang="en-CA" dirty="0"/>
              <a:t>Password policies (</a:t>
            </a:r>
            <a:r>
              <a:rPr lang="en-CA" dirty="0" err="1"/>
              <a:t>con’t</a:t>
            </a:r>
            <a:r>
              <a:rPr lang="en-CA" dirty="0"/>
              <a:t>)</a:t>
            </a:r>
          </a:p>
        </p:txBody>
      </p:sp>
      <p:sp>
        <p:nvSpPr>
          <p:cNvPr id="3" name="Content Placeholder 2">
            <a:extLst>
              <a:ext uri="{FF2B5EF4-FFF2-40B4-BE49-F238E27FC236}">
                <a16:creationId xmlns:a16="http://schemas.microsoft.com/office/drawing/2014/main" id="{9029850D-58AC-4D68-9359-91259DC6ABD7}"/>
              </a:ext>
            </a:extLst>
          </p:cNvPr>
          <p:cNvSpPr>
            <a:spLocks noGrp="1"/>
          </p:cNvSpPr>
          <p:nvPr>
            <p:ph idx="1"/>
          </p:nvPr>
        </p:nvSpPr>
        <p:spPr/>
        <p:txBody>
          <a:bodyPr>
            <a:normAutofit fontScale="92500" lnSpcReduction="10000"/>
          </a:bodyPr>
          <a:lstStyle/>
          <a:p>
            <a:r>
              <a:rPr lang="en-US" dirty="0"/>
              <a:t>Linux will hash the password to avoid saving it in cleartext so, you need to make sure to define a secure password hashing algorithm SHA512.</a:t>
            </a:r>
          </a:p>
          <a:p>
            <a:r>
              <a:rPr lang="en-US" dirty="0"/>
              <a:t>Another interesting functionality is to lock the account after five failed attempts. </a:t>
            </a:r>
          </a:p>
          <a:p>
            <a:r>
              <a:rPr lang="en-US" dirty="0"/>
              <a:t>To make this happen, you need to open the file “/</a:t>
            </a:r>
            <a:r>
              <a:rPr lang="en-US" dirty="0" err="1"/>
              <a:t>etc</a:t>
            </a:r>
            <a:r>
              <a:rPr lang="en-US" dirty="0"/>
              <a:t>/</a:t>
            </a:r>
            <a:r>
              <a:rPr lang="en-US" dirty="0" err="1"/>
              <a:t>pam.d</a:t>
            </a:r>
            <a:r>
              <a:rPr lang="en-US" dirty="0"/>
              <a:t>/password-auth” and add the following lines:</a:t>
            </a:r>
          </a:p>
          <a:p>
            <a:pPr lvl="1"/>
            <a:endParaRPr lang="en-US" dirty="0"/>
          </a:p>
          <a:p>
            <a:pPr lvl="1"/>
            <a:r>
              <a:rPr lang="en-US" dirty="0"/>
              <a:t>auth required pam_env.so</a:t>
            </a:r>
          </a:p>
          <a:p>
            <a:pPr lvl="1"/>
            <a:r>
              <a:rPr lang="en-US" dirty="0"/>
              <a:t>auth required pam_faillock.so </a:t>
            </a:r>
            <a:r>
              <a:rPr lang="en-US" dirty="0" err="1"/>
              <a:t>preauth</a:t>
            </a:r>
            <a:r>
              <a:rPr lang="en-US" dirty="0"/>
              <a:t> audit silent deny=5 </a:t>
            </a:r>
            <a:r>
              <a:rPr lang="en-US" dirty="0" err="1"/>
              <a:t>unlock_time</a:t>
            </a:r>
            <a:r>
              <a:rPr lang="en-US" dirty="0"/>
              <a:t>=604800</a:t>
            </a:r>
          </a:p>
          <a:p>
            <a:pPr lvl="1"/>
            <a:r>
              <a:rPr lang="en-US" dirty="0"/>
              <a:t>auth [success=1 default=bad] pam_unix.so</a:t>
            </a:r>
          </a:p>
          <a:p>
            <a:pPr lvl="1"/>
            <a:r>
              <a:rPr lang="en-US" dirty="0"/>
              <a:t>auth [default=die] pam_faillock.so </a:t>
            </a:r>
            <a:r>
              <a:rPr lang="en-US" dirty="0" err="1"/>
              <a:t>authfail</a:t>
            </a:r>
            <a:r>
              <a:rPr lang="en-US" dirty="0"/>
              <a:t> audit deny=5 </a:t>
            </a:r>
            <a:r>
              <a:rPr lang="en-US" dirty="0" err="1"/>
              <a:t>unlock_time</a:t>
            </a:r>
            <a:r>
              <a:rPr lang="en-US" dirty="0"/>
              <a:t>=604800</a:t>
            </a:r>
          </a:p>
          <a:p>
            <a:pPr lvl="1"/>
            <a:r>
              <a:rPr lang="en-US" dirty="0"/>
              <a:t>auth sufficient pam_faillock.so </a:t>
            </a:r>
            <a:r>
              <a:rPr lang="en-US" dirty="0" err="1"/>
              <a:t>authsucc</a:t>
            </a:r>
            <a:r>
              <a:rPr lang="en-US" dirty="0"/>
              <a:t> audit deny=5 </a:t>
            </a:r>
            <a:r>
              <a:rPr lang="en-US" dirty="0" err="1"/>
              <a:t>unlock_time</a:t>
            </a:r>
            <a:r>
              <a:rPr lang="en-US" dirty="0"/>
              <a:t>=604800</a:t>
            </a:r>
          </a:p>
          <a:p>
            <a:pPr lvl="1"/>
            <a:r>
              <a:rPr lang="en-US" dirty="0"/>
              <a:t>auth required pam_deny.so</a:t>
            </a:r>
            <a:endParaRPr lang="en-CA" dirty="0"/>
          </a:p>
        </p:txBody>
      </p:sp>
      <p:sp>
        <p:nvSpPr>
          <p:cNvPr id="4" name="Slide Number Placeholder 3">
            <a:extLst>
              <a:ext uri="{FF2B5EF4-FFF2-40B4-BE49-F238E27FC236}">
                <a16:creationId xmlns:a16="http://schemas.microsoft.com/office/drawing/2014/main" id="{1C07F9CC-47FE-4381-99A3-1B3354ECF1E4}"/>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22</a:t>
            </a:fld>
            <a:endParaRPr lang="en-US" dirty="0">
              <a:solidFill>
                <a:srgbClr val="000000"/>
              </a:solidFill>
            </a:endParaRPr>
          </a:p>
        </p:txBody>
      </p:sp>
    </p:spTree>
    <p:extLst>
      <p:ext uri="{BB962C8B-B14F-4D97-AF65-F5344CB8AC3E}">
        <p14:creationId xmlns:p14="http://schemas.microsoft.com/office/powerpoint/2010/main" val="210543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29401-0291-4643-AFCE-643BCF6CA83B}"/>
              </a:ext>
            </a:extLst>
          </p:cNvPr>
          <p:cNvSpPr>
            <a:spLocks noGrp="1"/>
          </p:cNvSpPr>
          <p:nvPr>
            <p:ph type="title"/>
          </p:nvPr>
        </p:nvSpPr>
        <p:spPr>
          <a:xfrm>
            <a:off x="1371600" y="199002"/>
            <a:ext cx="6276718" cy="615553"/>
          </a:xfrm>
        </p:spPr>
        <p:txBody>
          <a:bodyPr/>
          <a:lstStyle/>
          <a:p>
            <a:r>
              <a:rPr lang="en-CA" dirty="0"/>
              <a:t>Password policies (</a:t>
            </a:r>
            <a:r>
              <a:rPr lang="en-CA" dirty="0" err="1"/>
              <a:t>con’t</a:t>
            </a:r>
            <a:r>
              <a:rPr lang="en-CA" dirty="0"/>
              <a:t>)</a:t>
            </a:r>
          </a:p>
        </p:txBody>
      </p:sp>
      <p:sp>
        <p:nvSpPr>
          <p:cNvPr id="3" name="Content Placeholder 2">
            <a:extLst>
              <a:ext uri="{FF2B5EF4-FFF2-40B4-BE49-F238E27FC236}">
                <a16:creationId xmlns:a16="http://schemas.microsoft.com/office/drawing/2014/main" id="{21834D5E-5F63-4378-A7B3-8C41DD44C104}"/>
              </a:ext>
            </a:extLst>
          </p:cNvPr>
          <p:cNvSpPr>
            <a:spLocks noGrp="1"/>
          </p:cNvSpPr>
          <p:nvPr>
            <p:ph idx="1"/>
          </p:nvPr>
        </p:nvSpPr>
        <p:spPr/>
        <p:txBody>
          <a:bodyPr>
            <a:normAutofit/>
          </a:bodyPr>
          <a:lstStyle/>
          <a:p>
            <a:r>
              <a:rPr lang="en-CA" dirty="0"/>
              <a:t>We’re not done yet; one additional step is needed. </a:t>
            </a:r>
          </a:p>
          <a:p>
            <a:r>
              <a:rPr lang="en-CA" dirty="0"/>
              <a:t>Open the file “/</a:t>
            </a:r>
            <a:r>
              <a:rPr lang="en-CA" dirty="0" err="1"/>
              <a:t>etc</a:t>
            </a:r>
            <a:r>
              <a:rPr lang="en-CA" dirty="0"/>
              <a:t>/</a:t>
            </a:r>
            <a:r>
              <a:rPr lang="en-CA" dirty="0" err="1"/>
              <a:t>pam.d</a:t>
            </a:r>
            <a:r>
              <a:rPr lang="en-CA" dirty="0"/>
              <a:t>/system-auth” and make sure you have the following lines added:</a:t>
            </a:r>
          </a:p>
          <a:p>
            <a:pPr lvl="1"/>
            <a:endParaRPr lang="en-CA" dirty="0"/>
          </a:p>
          <a:p>
            <a:pPr lvl="1"/>
            <a:r>
              <a:rPr lang="en-CA" dirty="0"/>
              <a:t>auth required pam_env.so</a:t>
            </a:r>
          </a:p>
          <a:p>
            <a:pPr lvl="1"/>
            <a:r>
              <a:rPr lang="en-CA" dirty="0"/>
              <a:t>auth required pam_faillock.so </a:t>
            </a:r>
            <a:r>
              <a:rPr lang="en-CA" dirty="0" err="1"/>
              <a:t>preauth</a:t>
            </a:r>
            <a:r>
              <a:rPr lang="en-CA" dirty="0"/>
              <a:t> audit silent deny=5 </a:t>
            </a:r>
            <a:r>
              <a:rPr lang="en-CA" dirty="0" err="1"/>
              <a:t>unlock_time</a:t>
            </a:r>
            <a:r>
              <a:rPr lang="en-CA" dirty="0"/>
              <a:t>=604800</a:t>
            </a:r>
          </a:p>
          <a:p>
            <a:pPr lvl="1"/>
            <a:r>
              <a:rPr lang="en-CA" dirty="0"/>
              <a:t>auth [success=1 default=bad] pam_unix.so</a:t>
            </a:r>
          </a:p>
          <a:p>
            <a:pPr lvl="1"/>
            <a:r>
              <a:rPr lang="en-CA" dirty="0"/>
              <a:t>auth [default=die] pam_faillock.so </a:t>
            </a:r>
            <a:r>
              <a:rPr lang="en-CA" dirty="0" err="1"/>
              <a:t>authfail</a:t>
            </a:r>
            <a:r>
              <a:rPr lang="en-CA" dirty="0"/>
              <a:t> audit deny=5 </a:t>
            </a:r>
            <a:r>
              <a:rPr lang="en-CA" dirty="0" err="1"/>
              <a:t>unlock_time</a:t>
            </a:r>
            <a:r>
              <a:rPr lang="en-CA" dirty="0"/>
              <a:t>=604800</a:t>
            </a:r>
          </a:p>
          <a:p>
            <a:pPr lvl="1"/>
            <a:r>
              <a:rPr lang="en-CA" dirty="0"/>
              <a:t>auth sufficient pam_faillock.so </a:t>
            </a:r>
            <a:r>
              <a:rPr lang="en-CA" dirty="0" err="1"/>
              <a:t>authsucc</a:t>
            </a:r>
            <a:r>
              <a:rPr lang="en-CA" dirty="0"/>
              <a:t> audit deny=5 </a:t>
            </a:r>
            <a:r>
              <a:rPr lang="en-CA" dirty="0" err="1"/>
              <a:t>unlock_time</a:t>
            </a:r>
            <a:r>
              <a:rPr lang="en-CA" dirty="0"/>
              <a:t>=604800</a:t>
            </a:r>
          </a:p>
          <a:p>
            <a:pPr lvl="1"/>
            <a:r>
              <a:rPr lang="en-CA" dirty="0"/>
              <a:t>auth required pam_deny.so</a:t>
            </a:r>
          </a:p>
        </p:txBody>
      </p:sp>
      <p:sp>
        <p:nvSpPr>
          <p:cNvPr id="4" name="Slide Number Placeholder 3">
            <a:extLst>
              <a:ext uri="{FF2B5EF4-FFF2-40B4-BE49-F238E27FC236}">
                <a16:creationId xmlns:a16="http://schemas.microsoft.com/office/drawing/2014/main" id="{60F4BC25-2733-418B-BB10-D016A4DCFC2F}"/>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23</a:t>
            </a:fld>
            <a:endParaRPr lang="en-US" dirty="0">
              <a:solidFill>
                <a:srgbClr val="000000"/>
              </a:solidFill>
            </a:endParaRPr>
          </a:p>
        </p:txBody>
      </p:sp>
    </p:spTree>
    <p:extLst>
      <p:ext uri="{BB962C8B-B14F-4D97-AF65-F5344CB8AC3E}">
        <p14:creationId xmlns:p14="http://schemas.microsoft.com/office/powerpoint/2010/main" val="101859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1F51-4E35-4940-81BA-889DFF7721A6}"/>
              </a:ext>
            </a:extLst>
          </p:cNvPr>
          <p:cNvSpPr>
            <a:spLocks noGrp="1"/>
          </p:cNvSpPr>
          <p:nvPr>
            <p:ph type="title"/>
          </p:nvPr>
        </p:nvSpPr>
        <p:spPr>
          <a:xfrm>
            <a:off x="1371600" y="199002"/>
            <a:ext cx="6276718" cy="615553"/>
          </a:xfrm>
        </p:spPr>
        <p:txBody>
          <a:bodyPr/>
          <a:lstStyle/>
          <a:p>
            <a:r>
              <a:rPr lang="en-CA" dirty="0"/>
              <a:t>Password policies (</a:t>
            </a:r>
            <a:r>
              <a:rPr lang="en-CA" dirty="0" err="1"/>
              <a:t>con’t</a:t>
            </a:r>
            <a:r>
              <a:rPr lang="en-CA" dirty="0"/>
              <a:t>)</a:t>
            </a:r>
          </a:p>
        </p:txBody>
      </p:sp>
      <p:sp>
        <p:nvSpPr>
          <p:cNvPr id="3" name="Content Placeholder 2">
            <a:extLst>
              <a:ext uri="{FF2B5EF4-FFF2-40B4-BE49-F238E27FC236}">
                <a16:creationId xmlns:a16="http://schemas.microsoft.com/office/drawing/2014/main" id="{CB386365-DBBE-4AD6-87C5-A44E1F563DC4}"/>
              </a:ext>
            </a:extLst>
          </p:cNvPr>
          <p:cNvSpPr>
            <a:spLocks noGrp="1"/>
          </p:cNvSpPr>
          <p:nvPr>
            <p:ph idx="1"/>
          </p:nvPr>
        </p:nvSpPr>
        <p:spPr/>
        <p:txBody>
          <a:bodyPr/>
          <a:lstStyle/>
          <a:p>
            <a:r>
              <a:rPr lang="en-US" dirty="0"/>
              <a:t>After five failed attempts, only an administrator can unlock the account by using the following command:</a:t>
            </a:r>
          </a:p>
          <a:p>
            <a:endParaRPr lang="en-US" dirty="0"/>
          </a:p>
          <a:p>
            <a:pPr marL="457200" lvl="1" indent="0">
              <a:buNone/>
            </a:pPr>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usr</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sbin</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faillock</a:t>
            </a:r>
            <a:r>
              <a:rPr lang="en-US" b="1" dirty="0">
                <a:solidFill>
                  <a:srgbClr val="0070C0"/>
                </a:solidFill>
                <a:latin typeface="Courier New" panose="02070309020205020404" pitchFamily="49" charset="0"/>
                <a:cs typeface="Courier New" panose="02070309020205020404" pitchFamily="49" charset="0"/>
              </a:rPr>
              <a:t> --user &lt;</a:t>
            </a:r>
            <a:r>
              <a:rPr lang="en-US" b="1" dirty="0" err="1">
                <a:solidFill>
                  <a:srgbClr val="0070C0"/>
                </a:solidFill>
                <a:latin typeface="Courier New" panose="02070309020205020404" pitchFamily="49" charset="0"/>
                <a:cs typeface="Courier New" panose="02070309020205020404" pitchFamily="49" charset="0"/>
              </a:rPr>
              <a:t>userlocked</a:t>
            </a:r>
            <a:r>
              <a:rPr lang="en-US" b="1" dirty="0">
                <a:solidFill>
                  <a:srgbClr val="0070C0"/>
                </a:solidFill>
                <a:latin typeface="Courier New" panose="02070309020205020404" pitchFamily="49" charset="0"/>
                <a:cs typeface="Courier New" panose="02070309020205020404" pitchFamily="49" charset="0"/>
              </a:rPr>
              <a:t>&gt; --reset</a:t>
            </a:r>
            <a:endParaRPr lang="en-CA" b="1" dirty="0">
              <a:solidFill>
                <a:srgbClr val="0070C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E5CDA8BA-057C-413E-95B6-94907FBE4DB8}"/>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24</a:t>
            </a:fld>
            <a:endParaRPr lang="en-US" dirty="0">
              <a:solidFill>
                <a:srgbClr val="000000"/>
              </a:solidFill>
            </a:endParaRPr>
          </a:p>
        </p:txBody>
      </p:sp>
    </p:spTree>
    <p:extLst>
      <p:ext uri="{BB962C8B-B14F-4D97-AF65-F5344CB8AC3E}">
        <p14:creationId xmlns:p14="http://schemas.microsoft.com/office/powerpoint/2010/main" val="403153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0DAC0-D8BD-4E4E-A1E2-925069E01766}"/>
              </a:ext>
            </a:extLst>
          </p:cNvPr>
          <p:cNvSpPr>
            <a:spLocks noGrp="1"/>
          </p:cNvSpPr>
          <p:nvPr>
            <p:ph type="title"/>
          </p:nvPr>
        </p:nvSpPr>
        <p:spPr>
          <a:xfrm>
            <a:off x="1371600" y="199002"/>
            <a:ext cx="6276718" cy="615553"/>
          </a:xfrm>
        </p:spPr>
        <p:txBody>
          <a:bodyPr/>
          <a:lstStyle/>
          <a:p>
            <a:r>
              <a:rPr lang="en-CA" dirty="0"/>
              <a:t>Password policies (</a:t>
            </a:r>
            <a:r>
              <a:rPr lang="en-CA" dirty="0" err="1"/>
              <a:t>con’t</a:t>
            </a:r>
            <a:r>
              <a:rPr lang="en-CA" dirty="0"/>
              <a:t>)</a:t>
            </a:r>
          </a:p>
        </p:txBody>
      </p:sp>
      <p:sp>
        <p:nvSpPr>
          <p:cNvPr id="3" name="Content Placeholder 2">
            <a:extLst>
              <a:ext uri="{FF2B5EF4-FFF2-40B4-BE49-F238E27FC236}">
                <a16:creationId xmlns:a16="http://schemas.microsoft.com/office/drawing/2014/main" id="{F922E633-590D-46E0-A89F-75A104D468C9}"/>
              </a:ext>
            </a:extLst>
          </p:cNvPr>
          <p:cNvSpPr>
            <a:spLocks noGrp="1"/>
          </p:cNvSpPr>
          <p:nvPr>
            <p:ph idx="1"/>
          </p:nvPr>
        </p:nvSpPr>
        <p:spPr/>
        <p:txBody>
          <a:bodyPr/>
          <a:lstStyle/>
          <a:p>
            <a:r>
              <a:rPr lang="en-US" dirty="0"/>
              <a:t>Also, another good practice is to set the password to expire after 90 days, to accomplish this task you need to:</a:t>
            </a:r>
          </a:p>
          <a:p>
            <a:endParaRPr lang="en-US" dirty="0"/>
          </a:p>
          <a:p>
            <a:pPr lvl="1"/>
            <a:r>
              <a:rPr lang="en-US" dirty="0"/>
              <a:t>Set the PASS_MAX_DAYS parameter to 90 in “/</a:t>
            </a:r>
            <a:r>
              <a:rPr lang="en-US" dirty="0" err="1"/>
              <a:t>etc</a:t>
            </a:r>
            <a:r>
              <a:rPr lang="en-US" dirty="0"/>
              <a:t>/</a:t>
            </a:r>
            <a:r>
              <a:rPr lang="en-US" dirty="0" err="1"/>
              <a:t>login.defs</a:t>
            </a:r>
            <a:r>
              <a:rPr lang="en-US" dirty="0"/>
              <a:t>”</a:t>
            </a:r>
          </a:p>
          <a:p>
            <a:r>
              <a:rPr lang="en-US" dirty="0"/>
              <a:t>Change the active user by executing the following command :</a:t>
            </a:r>
          </a:p>
          <a:p>
            <a:pPr marL="457200" lvl="1" indent="0">
              <a:buNone/>
            </a:pPr>
            <a:r>
              <a:rPr lang="en-US" b="1" dirty="0">
                <a:solidFill>
                  <a:srgbClr val="0070C0"/>
                </a:solidFill>
                <a:latin typeface="Courier New" panose="02070309020205020404" pitchFamily="49" charset="0"/>
                <a:cs typeface="Courier New" panose="02070309020205020404" pitchFamily="49" charset="0"/>
              </a:rPr>
              <a:t>#change --</a:t>
            </a:r>
            <a:r>
              <a:rPr lang="en-US" b="1" dirty="0" err="1">
                <a:solidFill>
                  <a:srgbClr val="0070C0"/>
                </a:solidFill>
                <a:latin typeface="Courier New" panose="02070309020205020404" pitchFamily="49" charset="0"/>
                <a:cs typeface="Courier New" panose="02070309020205020404" pitchFamily="49" charset="0"/>
              </a:rPr>
              <a:t>maxdays</a:t>
            </a:r>
            <a:r>
              <a:rPr lang="en-US" b="1" dirty="0">
                <a:solidFill>
                  <a:srgbClr val="0070C0"/>
                </a:solidFill>
                <a:latin typeface="Courier New" panose="02070309020205020404" pitchFamily="49" charset="0"/>
                <a:cs typeface="Courier New" panose="02070309020205020404" pitchFamily="49" charset="0"/>
              </a:rPr>
              <a:t> 90 &lt;user&gt;</a:t>
            </a:r>
            <a:endParaRPr lang="en-CA" b="1" dirty="0">
              <a:solidFill>
                <a:srgbClr val="0070C0"/>
              </a:solidFill>
              <a:latin typeface="Courier New" panose="02070309020205020404" pitchFamily="49" charset="0"/>
              <a:cs typeface="Courier New" panose="02070309020205020404" pitchFamily="49" charset="0"/>
            </a:endParaRPr>
          </a:p>
        </p:txBody>
      </p:sp>
      <p:sp>
        <p:nvSpPr>
          <p:cNvPr id="4" name="Slide Number Placeholder 3">
            <a:extLst>
              <a:ext uri="{FF2B5EF4-FFF2-40B4-BE49-F238E27FC236}">
                <a16:creationId xmlns:a16="http://schemas.microsoft.com/office/drawing/2014/main" id="{D6F88BF0-7688-4C07-BEFD-4EF696DE57AC}"/>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25</a:t>
            </a:fld>
            <a:endParaRPr lang="en-US" dirty="0">
              <a:solidFill>
                <a:srgbClr val="000000"/>
              </a:solidFill>
            </a:endParaRPr>
          </a:p>
        </p:txBody>
      </p:sp>
    </p:spTree>
    <p:extLst>
      <p:ext uri="{BB962C8B-B14F-4D97-AF65-F5344CB8AC3E}">
        <p14:creationId xmlns:p14="http://schemas.microsoft.com/office/powerpoint/2010/main" val="924831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2F94-5765-4D25-A9F1-64C37C68ECFB}"/>
              </a:ext>
            </a:extLst>
          </p:cNvPr>
          <p:cNvSpPr>
            <a:spLocks noGrp="1"/>
          </p:cNvSpPr>
          <p:nvPr>
            <p:ph type="title"/>
          </p:nvPr>
        </p:nvSpPr>
        <p:spPr>
          <a:xfrm>
            <a:off x="1371600" y="199002"/>
            <a:ext cx="8104142" cy="615553"/>
          </a:xfrm>
        </p:spPr>
        <p:txBody>
          <a:bodyPr/>
          <a:lstStyle/>
          <a:p>
            <a:r>
              <a:rPr lang="en-CA" dirty="0"/>
              <a:t>14-Permissions and verifications</a:t>
            </a:r>
          </a:p>
        </p:txBody>
      </p:sp>
      <p:sp>
        <p:nvSpPr>
          <p:cNvPr id="3" name="Content Placeholder 2">
            <a:extLst>
              <a:ext uri="{FF2B5EF4-FFF2-40B4-BE49-F238E27FC236}">
                <a16:creationId xmlns:a16="http://schemas.microsoft.com/office/drawing/2014/main" id="{BB3EB60E-4800-4261-8311-0FEB01FC99B4}"/>
              </a:ext>
            </a:extLst>
          </p:cNvPr>
          <p:cNvSpPr>
            <a:spLocks noGrp="1"/>
          </p:cNvSpPr>
          <p:nvPr>
            <p:ph idx="1"/>
          </p:nvPr>
        </p:nvSpPr>
        <p:spPr/>
        <p:txBody>
          <a:bodyPr/>
          <a:lstStyle/>
          <a:p>
            <a:r>
              <a:rPr lang="en-CA" dirty="0"/>
              <a:t>It is very difficult and arduous to manage multiple single users, so grouping them makes that job a lot easier.</a:t>
            </a:r>
          </a:p>
          <a:p>
            <a:endParaRPr lang="en-CA" dirty="0"/>
          </a:p>
          <a:p>
            <a:r>
              <a:rPr lang="en-CA" dirty="0"/>
              <a:t>Make sure the right people are in the correct groups.</a:t>
            </a:r>
          </a:p>
          <a:p>
            <a:endParaRPr lang="en-CA" dirty="0"/>
          </a:p>
          <a:p>
            <a:r>
              <a:rPr lang="en-CA" dirty="0"/>
              <a:t>Ensure the groups have the correct permissions </a:t>
            </a:r>
          </a:p>
          <a:p>
            <a:endParaRPr lang="en-CA" dirty="0"/>
          </a:p>
          <a:p>
            <a:r>
              <a:rPr lang="en-CA" dirty="0"/>
              <a:t>This is long and laborious but it is very critical.</a:t>
            </a:r>
          </a:p>
        </p:txBody>
      </p:sp>
      <p:sp>
        <p:nvSpPr>
          <p:cNvPr id="4" name="Slide Number Placeholder 3">
            <a:extLst>
              <a:ext uri="{FF2B5EF4-FFF2-40B4-BE49-F238E27FC236}">
                <a16:creationId xmlns:a16="http://schemas.microsoft.com/office/drawing/2014/main" id="{370307C3-A2BD-4F59-AA6D-B5F94D54049A}"/>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26</a:t>
            </a:fld>
            <a:endParaRPr lang="en-US" dirty="0">
              <a:solidFill>
                <a:srgbClr val="000000"/>
              </a:solidFill>
            </a:endParaRPr>
          </a:p>
        </p:txBody>
      </p:sp>
    </p:spTree>
    <p:extLst>
      <p:ext uri="{BB962C8B-B14F-4D97-AF65-F5344CB8AC3E}">
        <p14:creationId xmlns:p14="http://schemas.microsoft.com/office/powerpoint/2010/main" val="3162508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7271-077E-4EB3-8494-FE5DE16E3346}"/>
              </a:ext>
            </a:extLst>
          </p:cNvPr>
          <p:cNvSpPr>
            <a:spLocks noGrp="1"/>
          </p:cNvSpPr>
          <p:nvPr>
            <p:ph type="title"/>
          </p:nvPr>
        </p:nvSpPr>
        <p:spPr>
          <a:xfrm>
            <a:off x="1371600" y="199002"/>
            <a:ext cx="8192499" cy="615553"/>
          </a:xfrm>
        </p:spPr>
        <p:txBody>
          <a:bodyPr/>
          <a:lstStyle/>
          <a:p>
            <a:r>
              <a:rPr lang="en-CA" dirty="0"/>
              <a:t>15- Additional process hardening</a:t>
            </a:r>
          </a:p>
        </p:txBody>
      </p:sp>
      <p:sp>
        <p:nvSpPr>
          <p:cNvPr id="3" name="Content Placeholder 2">
            <a:extLst>
              <a:ext uri="{FF2B5EF4-FFF2-40B4-BE49-F238E27FC236}">
                <a16:creationId xmlns:a16="http://schemas.microsoft.com/office/drawing/2014/main" id="{A1F541AF-8AA3-409E-A838-2A4B4D6288D0}"/>
              </a:ext>
            </a:extLst>
          </p:cNvPr>
          <p:cNvSpPr>
            <a:spLocks noGrp="1"/>
          </p:cNvSpPr>
          <p:nvPr>
            <p:ph idx="1"/>
          </p:nvPr>
        </p:nvSpPr>
        <p:spPr/>
        <p:txBody>
          <a:bodyPr>
            <a:normAutofit/>
          </a:bodyPr>
          <a:lstStyle/>
          <a:p>
            <a:r>
              <a:rPr lang="en-CA" sz="2400" dirty="0"/>
              <a:t>1. Restrict core dumps</a:t>
            </a:r>
          </a:p>
          <a:p>
            <a:endParaRPr lang="en-CA" sz="2400" dirty="0"/>
          </a:p>
          <a:p>
            <a:r>
              <a:rPr lang="en-CA" sz="2400" dirty="0"/>
              <a:t>2. Configure Exec Shield</a:t>
            </a:r>
          </a:p>
          <a:p>
            <a:endParaRPr lang="en-CA" sz="2400" dirty="0"/>
          </a:p>
          <a:p>
            <a:r>
              <a:rPr lang="en-US" sz="2400" dirty="0"/>
              <a:t>3. Enable randomized Virtual Memory Region Placement</a:t>
            </a:r>
          </a:p>
          <a:p>
            <a:endParaRPr lang="en-US" sz="2400" dirty="0"/>
          </a:p>
          <a:p>
            <a:r>
              <a:rPr lang="en-US" sz="2400" dirty="0"/>
              <a:t>4. Search the internet for hardening recommendations for your specific node.</a:t>
            </a:r>
            <a:endParaRPr lang="en-CA" sz="2400" dirty="0"/>
          </a:p>
        </p:txBody>
      </p:sp>
      <p:sp>
        <p:nvSpPr>
          <p:cNvPr id="4" name="Slide Number Placeholder 3">
            <a:extLst>
              <a:ext uri="{FF2B5EF4-FFF2-40B4-BE49-F238E27FC236}">
                <a16:creationId xmlns:a16="http://schemas.microsoft.com/office/drawing/2014/main" id="{19BEA22A-8100-445D-906A-2DA7BE1F9C0C}"/>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27</a:t>
            </a:fld>
            <a:endParaRPr lang="en-US" dirty="0">
              <a:solidFill>
                <a:srgbClr val="000000"/>
              </a:solidFill>
            </a:endParaRPr>
          </a:p>
        </p:txBody>
      </p:sp>
    </p:spTree>
    <p:extLst>
      <p:ext uri="{BB962C8B-B14F-4D97-AF65-F5344CB8AC3E}">
        <p14:creationId xmlns:p14="http://schemas.microsoft.com/office/powerpoint/2010/main" val="396646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5793-7157-400A-8859-A1C5FBA7EA87}"/>
              </a:ext>
            </a:extLst>
          </p:cNvPr>
          <p:cNvSpPr>
            <a:spLocks noGrp="1"/>
          </p:cNvSpPr>
          <p:nvPr>
            <p:ph type="title"/>
          </p:nvPr>
        </p:nvSpPr>
        <p:spPr>
          <a:xfrm>
            <a:off x="1371600" y="2728584"/>
            <a:ext cx="2599430" cy="615553"/>
          </a:xfrm>
        </p:spPr>
        <p:txBody>
          <a:bodyPr/>
          <a:lstStyle/>
          <a:p>
            <a:r>
              <a:rPr lang="en-US" dirty="0"/>
              <a:t>Questions</a:t>
            </a:r>
          </a:p>
        </p:txBody>
      </p:sp>
      <p:pic>
        <p:nvPicPr>
          <p:cNvPr id="3" name="Content Placeholder 3">
            <a:extLst>
              <a:ext uri="{FF2B5EF4-FFF2-40B4-BE49-F238E27FC236}">
                <a16:creationId xmlns:a16="http://schemas.microsoft.com/office/drawing/2014/main" id="{478CA183-2E0D-4979-A225-810B91AC65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5568" y="2477986"/>
            <a:ext cx="2784764" cy="3046615"/>
          </a:xfrm>
          <a:prstGeom prst="rect">
            <a:avLst/>
          </a:prstGeom>
        </p:spPr>
      </p:pic>
    </p:spTree>
    <p:extLst>
      <p:ext uri="{BB962C8B-B14F-4D97-AF65-F5344CB8AC3E}">
        <p14:creationId xmlns:p14="http://schemas.microsoft.com/office/powerpoint/2010/main" val="318096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C4772-9841-4B27-ABED-5E69A0B4E39F}"/>
              </a:ext>
            </a:extLst>
          </p:cNvPr>
          <p:cNvSpPr>
            <a:spLocks noGrp="1"/>
          </p:cNvSpPr>
          <p:nvPr>
            <p:ph type="title"/>
          </p:nvPr>
        </p:nvSpPr>
        <p:spPr>
          <a:xfrm>
            <a:off x="1371600" y="199002"/>
            <a:ext cx="4135106" cy="615553"/>
          </a:xfrm>
        </p:spPr>
        <p:txBody>
          <a:bodyPr/>
          <a:lstStyle/>
          <a:p>
            <a:r>
              <a:rPr lang="en-CA" dirty="0"/>
              <a:t>Linux Hardening</a:t>
            </a:r>
          </a:p>
        </p:txBody>
      </p:sp>
      <p:sp>
        <p:nvSpPr>
          <p:cNvPr id="3" name="Content Placeholder 2">
            <a:extLst>
              <a:ext uri="{FF2B5EF4-FFF2-40B4-BE49-F238E27FC236}">
                <a16:creationId xmlns:a16="http://schemas.microsoft.com/office/drawing/2014/main" id="{CF4D796E-3BDB-4D80-AB91-CAF726B9BD59}"/>
              </a:ext>
            </a:extLst>
          </p:cNvPr>
          <p:cNvSpPr>
            <a:spLocks noGrp="1"/>
          </p:cNvSpPr>
          <p:nvPr>
            <p:ph idx="1"/>
          </p:nvPr>
        </p:nvSpPr>
        <p:spPr/>
        <p:txBody>
          <a:bodyPr/>
          <a:lstStyle/>
          <a:p>
            <a:r>
              <a:rPr lang="en-US" dirty="0"/>
              <a:t>Most people assume Linux is secure, and that’s a false assumption.</a:t>
            </a:r>
          </a:p>
          <a:p>
            <a:r>
              <a:rPr lang="en-US" dirty="0"/>
              <a:t>Imagine your laptop is stolen without first being hardened. </a:t>
            </a:r>
          </a:p>
          <a:p>
            <a:r>
              <a:rPr lang="en-US" dirty="0"/>
              <a:t>A thief would probably assume your username is “root” and your password is “</a:t>
            </a:r>
            <a:r>
              <a:rPr lang="en-US" dirty="0" err="1"/>
              <a:t>toor</a:t>
            </a:r>
            <a:r>
              <a:rPr lang="en-US" dirty="0"/>
              <a:t>” since that’s the default password on Kali and most people continue to use it. </a:t>
            </a:r>
          </a:p>
          <a:p>
            <a:endParaRPr lang="en-US" dirty="0"/>
          </a:p>
          <a:p>
            <a:r>
              <a:rPr lang="en-US" dirty="0"/>
              <a:t>Do you? I hope not.</a:t>
            </a:r>
            <a:endParaRPr lang="en-CA" dirty="0"/>
          </a:p>
        </p:txBody>
      </p:sp>
      <p:pic>
        <p:nvPicPr>
          <p:cNvPr id="1026" name="Picture 2" descr="linux penguin security">
            <a:extLst>
              <a:ext uri="{FF2B5EF4-FFF2-40B4-BE49-F238E27FC236}">
                <a16:creationId xmlns:a16="http://schemas.microsoft.com/office/drawing/2014/main" id="{5B463508-01C3-4AA9-B687-068D1437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857574"/>
            <a:ext cx="4209425" cy="28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64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D5E9-778D-4D23-9425-1FDDD7260C92}"/>
              </a:ext>
            </a:extLst>
          </p:cNvPr>
          <p:cNvSpPr>
            <a:spLocks noGrp="1"/>
          </p:cNvSpPr>
          <p:nvPr>
            <p:ph type="title"/>
          </p:nvPr>
        </p:nvSpPr>
        <p:spPr>
          <a:xfrm>
            <a:off x="1371600" y="199002"/>
            <a:ext cx="5845511" cy="615553"/>
          </a:xfrm>
        </p:spPr>
        <p:txBody>
          <a:bodyPr/>
          <a:lstStyle/>
          <a:p>
            <a:r>
              <a:rPr lang="en-CA" dirty="0"/>
              <a:t>Linux Hardening (</a:t>
            </a:r>
            <a:r>
              <a:rPr lang="en-CA" dirty="0" err="1"/>
              <a:t>con’t</a:t>
            </a:r>
            <a:r>
              <a:rPr lang="en-CA" dirty="0"/>
              <a:t>)</a:t>
            </a:r>
          </a:p>
        </p:txBody>
      </p:sp>
      <p:sp>
        <p:nvSpPr>
          <p:cNvPr id="3" name="Content Placeholder 2">
            <a:extLst>
              <a:ext uri="{FF2B5EF4-FFF2-40B4-BE49-F238E27FC236}">
                <a16:creationId xmlns:a16="http://schemas.microsoft.com/office/drawing/2014/main" id="{F85AA0C5-F89A-457B-978A-C5CA0518D65A}"/>
              </a:ext>
            </a:extLst>
          </p:cNvPr>
          <p:cNvSpPr>
            <a:spLocks noGrp="1"/>
          </p:cNvSpPr>
          <p:nvPr>
            <p:ph idx="1"/>
          </p:nvPr>
        </p:nvSpPr>
        <p:spPr/>
        <p:txBody>
          <a:bodyPr/>
          <a:lstStyle/>
          <a:p>
            <a:r>
              <a:rPr lang="en-US" dirty="0"/>
              <a:t>The negative career implications of choosing not to harden your Linux host are severe</a:t>
            </a:r>
          </a:p>
          <a:p>
            <a:r>
              <a:rPr lang="en-US" dirty="0"/>
              <a:t>Let’s review the necessary steps to make your Linux host secure</a:t>
            </a:r>
          </a:p>
          <a:p>
            <a:r>
              <a:rPr lang="en-US" dirty="0"/>
              <a:t>It’s important to note that, while they are many distributions of Linux and each one differs from the command line perspective, the logic is the same. </a:t>
            </a:r>
          </a:p>
          <a:p>
            <a:endParaRPr lang="en-US" dirty="0"/>
          </a:p>
          <a:p>
            <a:r>
              <a:rPr lang="en-US" dirty="0"/>
              <a:t>We could use the following tips to harden your own Linux box.</a:t>
            </a:r>
            <a:endParaRPr lang="en-CA" dirty="0"/>
          </a:p>
        </p:txBody>
      </p:sp>
      <p:sp>
        <p:nvSpPr>
          <p:cNvPr id="4" name="Slide Number Placeholder 3">
            <a:extLst>
              <a:ext uri="{FF2B5EF4-FFF2-40B4-BE49-F238E27FC236}">
                <a16:creationId xmlns:a16="http://schemas.microsoft.com/office/drawing/2014/main" id="{60B7F378-B409-45D4-8B67-6599BDA853F2}"/>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4</a:t>
            </a:fld>
            <a:endParaRPr lang="en-US" dirty="0">
              <a:solidFill>
                <a:srgbClr val="000000"/>
              </a:solidFill>
            </a:endParaRPr>
          </a:p>
        </p:txBody>
      </p:sp>
    </p:spTree>
    <p:extLst>
      <p:ext uri="{BB962C8B-B14F-4D97-AF65-F5344CB8AC3E}">
        <p14:creationId xmlns:p14="http://schemas.microsoft.com/office/powerpoint/2010/main" val="399177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C182-E5D4-4CAB-A715-4B06FB3F4195}"/>
              </a:ext>
            </a:extLst>
          </p:cNvPr>
          <p:cNvSpPr>
            <a:spLocks noGrp="1"/>
          </p:cNvSpPr>
          <p:nvPr>
            <p:ph type="title"/>
          </p:nvPr>
        </p:nvSpPr>
        <p:spPr>
          <a:xfrm>
            <a:off x="1371600" y="199002"/>
            <a:ext cx="8157041" cy="615553"/>
          </a:xfrm>
        </p:spPr>
        <p:txBody>
          <a:bodyPr/>
          <a:lstStyle/>
          <a:p>
            <a:r>
              <a:rPr lang="en-CA" dirty="0"/>
              <a:t>1-Document the host information</a:t>
            </a:r>
          </a:p>
        </p:txBody>
      </p:sp>
      <p:sp>
        <p:nvSpPr>
          <p:cNvPr id="3" name="Content Placeholder 2">
            <a:extLst>
              <a:ext uri="{FF2B5EF4-FFF2-40B4-BE49-F238E27FC236}">
                <a16:creationId xmlns:a16="http://schemas.microsoft.com/office/drawing/2014/main" id="{4CBF41FC-EE3A-403F-9B68-D20AA6681BBB}"/>
              </a:ext>
            </a:extLst>
          </p:cNvPr>
          <p:cNvSpPr>
            <a:spLocks noGrp="1"/>
          </p:cNvSpPr>
          <p:nvPr>
            <p:ph idx="1"/>
          </p:nvPr>
        </p:nvSpPr>
        <p:spPr/>
        <p:txBody>
          <a:bodyPr/>
          <a:lstStyle/>
          <a:p>
            <a:r>
              <a:rPr lang="en-US" dirty="0"/>
              <a:t>Each time you work on a new Linux server or hardening project, you need to create a new document that has all the checklist items listed, and you need to check off every item you applied. </a:t>
            </a:r>
          </a:p>
          <a:p>
            <a:r>
              <a:rPr lang="en-US" dirty="0"/>
              <a:t>Furthermore, on the top of the document, you need to include the Linux host information, this can be covered in an install Planning Document:</a:t>
            </a:r>
          </a:p>
          <a:p>
            <a:pPr lvl="1"/>
            <a:r>
              <a:rPr lang="en-US" dirty="0"/>
              <a:t>Machine name</a:t>
            </a:r>
          </a:p>
          <a:p>
            <a:pPr lvl="1"/>
            <a:r>
              <a:rPr lang="en-US" dirty="0"/>
              <a:t>IP address</a:t>
            </a:r>
          </a:p>
          <a:p>
            <a:pPr lvl="1"/>
            <a:r>
              <a:rPr lang="en-US" dirty="0"/>
              <a:t>Mac address</a:t>
            </a:r>
          </a:p>
          <a:p>
            <a:pPr lvl="1"/>
            <a:r>
              <a:rPr lang="en-US" dirty="0"/>
              <a:t>Name of the person who is doing the hardening (most likely you)</a:t>
            </a:r>
          </a:p>
          <a:p>
            <a:pPr lvl="1"/>
            <a:r>
              <a:rPr lang="en-US" dirty="0"/>
              <a:t>Date</a:t>
            </a:r>
          </a:p>
          <a:p>
            <a:pPr lvl="1"/>
            <a:r>
              <a:rPr lang="en-US" dirty="0"/>
              <a:t>Asset Number (If you’re working for a company, then you need to include the asset number that your company uses for tagging hosts.)</a:t>
            </a:r>
          </a:p>
        </p:txBody>
      </p:sp>
      <p:sp>
        <p:nvSpPr>
          <p:cNvPr id="4" name="Slide Number Placeholder 3">
            <a:extLst>
              <a:ext uri="{FF2B5EF4-FFF2-40B4-BE49-F238E27FC236}">
                <a16:creationId xmlns:a16="http://schemas.microsoft.com/office/drawing/2014/main" id="{B5A678F6-D147-4A71-8B3A-1E4765A92779}"/>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5</a:t>
            </a:fld>
            <a:endParaRPr lang="en-US" dirty="0">
              <a:solidFill>
                <a:srgbClr val="000000"/>
              </a:solidFill>
            </a:endParaRPr>
          </a:p>
        </p:txBody>
      </p:sp>
    </p:spTree>
    <p:extLst>
      <p:ext uri="{BB962C8B-B14F-4D97-AF65-F5344CB8AC3E}">
        <p14:creationId xmlns:p14="http://schemas.microsoft.com/office/powerpoint/2010/main" val="98320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F373-B089-4115-B6DA-927AFA489695}"/>
              </a:ext>
            </a:extLst>
          </p:cNvPr>
          <p:cNvSpPr>
            <a:spLocks noGrp="1"/>
          </p:cNvSpPr>
          <p:nvPr>
            <p:ph type="title"/>
          </p:nvPr>
        </p:nvSpPr>
        <p:spPr>
          <a:xfrm>
            <a:off x="1371600" y="199002"/>
            <a:ext cx="6815327" cy="615553"/>
          </a:xfrm>
        </p:spPr>
        <p:txBody>
          <a:bodyPr/>
          <a:lstStyle/>
          <a:p>
            <a:r>
              <a:rPr lang="en-CA" dirty="0"/>
              <a:t>2-BIOS and Boot protection</a:t>
            </a:r>
          </a:p>
        </p:txBody>
      </p:sp>
      <p:sp>
        <p:nvSpPr>
          <p:cNvPr id="3" name="Content Placeholder 2">
            <a:extLst>
              <a:ext uri="{FF2B5EF4-FFF2-40B4-BE49-F238E27FC236}">
                <a16:creationId xmlns:a16="http://schemas.microsoft.com/office/drawing/2014/main" id="{EB3D04D7-BBAE-4455-81BF-7B839F1F0268}"/>
              </a:ext>
            </a:extLst>
          </p:cNvPr>
          <p:cNvSpPr>
            <a:spLocks noGrp="1"/>
          </p:cNvSpPr>
          <p:nvPr>
            <p:ph idx="1"/>
          </p:nvPr>
        </p:nvSpPr>
        <p:spPr/>
        <p:txBody>
          <a:bodyPr>
            <a:normAutofit/>
          </a:bodyPr>
          <a:lstStyle/>
          <a:p>
            <a:r>
              <a:rPr lang="en-US" dirty="0"/>
              <a:t>Protect the BIOS of the host with a password so the end-user won’t be able to change and override the security settings in the BIOS; </a:t>
            </a:r>
          </a:p>
          <a:p>
            <a:r>
              <a:rPr lang="en-US" dirty="0"/>
              <a:t>Disable the booting from external media devices (USB/CD/DVD) unless required. </a:t>
            </a:r>
          </a:p>
          <a:p>
            <a:r>
              <a:rPr lang="en-US" dirty="0"/>
              <a:t>Set password on internal web server or disable if not required.</a:t>
            </a:r>
          </a:p>
        </p:txBody>
      </p:sp>
      <p:sp>
        <p:nvSpPr>
          <p:cNvPr id="4" name="Slide Number Placeholder 3">
            <a:extLst>
              <a:ext uri="{FF2B5EF4-FFF2-40B4-BE49-F238E27FC236}">
                <a16:creationId xmlns:a16="http://schemas.microsoft.com/office/drawing/2014/main" id="{911DC320-57DD-44DB-A230-BA3685C9ECA9}"/>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6</a:t>
            </a:fld>
            <a:endParaRPr lang="en-US" dirty="0">
              <a:solidFill>
                <a:srgbClr val="000000"/>
              </a:solidFill>
            </a:endParaRPr>
          </a:p>
        </p:txBody>
      </p:sp>
    </p:spTree>
    <p:extLst>
      <p:ext uri="{BB962C8B-B14F-4D97-AF65-F5344CB8AC3E}">
        <p14:creationId xmlns:p14="http://schemas.microsoft.com/office/powerpoint/2010/main" val="311559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74076-6667-4C15-9427-D184B17052FE}"/>
              </a:ext>
            </a:extLst>
          </p:cNvPr>
          <p:cNvSpPr>
            <a:spLocks noGrp="1"/>
          </p:cNvSpPr>
          <p:nvPr>
            <p:ph type="title"/>
          </p:nvPr>
        </p:nvSpPr>
        <p:spPr>
          <a:xfrm>
            <a:off x="1371600" y="199002"/>
            <a:ext cx="9612568" cy="615553"/>
          </a:xfrm>
        </p:spPr>
        <p:txBody>
          <a:bodyPr/>
          <a:lstStyle/>
          <a:p>
            <a:r>
              <a:rPr lang="en-CA" dirty="0"/>
              <a:t>3-Hard disk encryption (confidentiality)</a:t>
            </a:r>
          </a:p>
        </p:txBody>
      </p:sp>
      <p:sp>
        <p:nvSpPr>
          <p:cNvPr id="3" name="Content Placeholder 2">
            <a:extLst>
              <a:ext uri="{FF2B5EF4-FFF2-40B4-BE49-F238E27FC236}">
                <a16:creationId xmlns:a16="http://schemas.microsoft.com/office/drawing/2014/main" id="{FE1E6A41-3F41-4E8C-970F-7023C8B96F44}"/>
              </a:ext>
            </a:extLst>
          </p:cNvPr>
          <p:cNvSpPr>
            <a:spLocks noGrp="1"/>
          </p:cNvSpPr>
          <p:nvPr>
            <p:ph idx="1"/>
          </p:nvPr>
        </p:nvSpPr>
        <p:spPr/>
        <p:txBody>
          <a:bodyPr/>
          <a:lstStyle/>
          <a:p>
            <a:r>
              <a:rPr lang="en-US" dirty="0"/>
              <a:t>Most of the Linux distributions will allow you to encrypt your disks before installation. </a:t>
            </a:r>
          </a:p>
          <a:p>
            <a:r>
              <a:rPr lang="en-US" dirty="0"/>
              <a:t>Disk encryption is important in case of theft because the person who stole your computer won’t be able to read your data if they connect the hard disk to their machine.</a:t>
            </a:r>
          </a:p>
          <a:p>
            <a:endParaRPr lang="en-CA" dirty="0"/>
          </a:p>
        </p:txBody>
      </p:sp>
      <p:sp>
        <p:nvSpPr>
          <p:cNvPr id="4" name="Slide Number Placeholder 3">
            <a:extLst>
              <a:ext uri="{FF2B5EF4-FFF2-40B4-BE49-F238E27FC236}">
                <a16:creationId xmlns:a16="http://schemas.microsoft.com/office/drawing/2014/main" id="{806F5A11-965A-4398-AB39-BDF361977BEB}"/>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7</a:t>
            </a:fld>
            <a:endParaRPr lang="en-US" dirty="0">
              <a:solidFill>
                <a:srgbClr val="000000"/>
              </a:solidFill>
            </a:endParaRPr>
          </a:p>
        </p:txBody>
      </p:sp>
    </p:spTree>
    <p:extLst>
      <p:ext uri="{BB962C8B-B14F-4D97-AF65-F5344CB8AC3E}">
        <p14:creationId xmlns:p14="http://schemas.microsoft.com/office/powerpoint/2010/main" val="112210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A21EB-75A5-455F-9E22-B791C2B2250E}"/>
              </a:ext>
            </a:extLst>
          </p:cNvPr>
          <p:cNvSpPr>
            <a:spLocks noGrp="1"/>
          </p:cNvSpPr>
          <p:nvPr>
            <p:ph type="title"/>
          </p:nvPr>
        </p:nvSpPr>
        <p:spPr>
          <a:xfrm>
            <a:off x="1371600" y="199002"/>
            <a:ext cx="7392408" cy="615553"/>
          </a:xfrm>
        </p:spPr>
        <p:txBody>
          <a:bodyPr/>
          <a:lstStyle/>
          <a:p>
            <a:r>
              <a:rPr lang="en-CA" dirty="0"/>
              <a:t>4-Disk protection (availability)</a:t>
            </a:r>
          </a:p>
        </p:txBody>
      </p:sp>
      <p:sp>
        <p:nvSpPr>
          <p:cNvPr id="3" name="Content Placeholder 2">
            <a:extLst>
              <a:ext uri="{FF2B5EF4-FFF2-40B4-BE49-F238E27FC236}">
                <a16:creationId xmlns:a16="http://schemas.microsoft.com/office/drawing/2014/main" id="{8B01EA6B-31E8-45F8-9476-711CF6C2DF02}"/>
              </a:ext>
            </a:extLst>
          </p:cNvPr>
          <p:cNvSpPr>
            <a:spLocks noGrp="1"/>
          </p:cNvSpPr>
          <p:nvPr>
            <p:ph idx="1"/>
          </p:nvPr>
        </p:nvSpPr>
        <p:spPr/>
        <p:txBody>
          <a:bodyPr>
            <a:normAutofit/>
          </a:bodyPr>
          <a:lstStyle/>
          <a:p>
            <a:r>
              <a:rPr lang="en-US" dirty="0"/>
              <a:t>Create a backup  schedule that includes:</a:t>
            </a:r>
          </a:p>
          <a:p>
            <a:r>
              <a:rPr lang="en-US" dirty="0"/>
              <a:t>Scheduled backup plan</a:t>
            </a:r>
          </a:p>
          <a:p>
            <a:pPr lvl="1"/>
            <a:r>
              <a:rPr lang="en-US" dirty="0"/>
              <a:t>Including how often to back up</a:t>
            </a:r>
          </a:p>
          <a:p>
            <a:pPr lvl="1"/>
            <a:r>
              <a:rPr lang="en-US" dirty="0"/>
              <a:t>What type of backup to do</a:t>
            </a:r>
          </a:p>
          <a:p>
            <a:pPr lvl="1"/>
            <a:r>
              <a:rPr lang="en-US" dirty="0"/>
              <a:t>What data or node to backup</a:t>
            </a:r>
          </a:p>
          <a:p>
            <a:r>
              <a:rPr lang="en-US" dirty="0"/>
              <a:t>Offsite storage</a:t>
            </a:r>
          </a:p>
          <a:p>
            <a:r>
              <a:rPr lang="en-US" dirty="0"/>
              <a:t>Regular testing/recovery testing </a:t>
            </a:r>
          </a:p>
          <a:p>
            <a:r>
              <a:rPr lang="en-US" dirty="0"/>
              <a:t>Storage timeline (howe long to keep a backup)</a:t>
            </a:r>
          </a:p>
        </p:txBody>
      </p:sp>
      <p:sp>
        <p:nvSpPr>
          <p:cNvPr id="4" name="Slide Number Placeholder 3">
            <a:extLst>
              <a:ext uri="{FF2B5EF4-FFF2-40B4-BE49-F238E27FC236}">
                <a16:creationId xmlns:a16="http://schemas.microsoft.com/office/drawing/2014/main" id="{F4A5CE13-6694-4A9D-BAC7-C1322337F9DA}"/>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8</a:t>
            </a:fld>
            <a:endParaRPr lang="en-US" dirty="0">
              <a:solidFill>
                <a:srgbClr val="000000"/>
              </a:solidFill>
            </a:endParaRPr>
          </a:p>
        </p:txBody>
      </p:sp>
    </p:spTree>
    <p:extLst>
      <p:ext uri="{BB962C8B-B14F-4D97-AF65-F5344CB8AC3E}">
        <p14:creationId xmlns:p14="http://schemas.microsoft.com/office/powerpoint/2010/main" val="1802072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B3C3-4A5C-44E5-B9AB-16B73F8531DF}"/>
              </a:ext>
            </a:extLst>
          </p:cNvPr>
          <p:cNvSpPr>
            <a:spLocks noGrp="1"/>
          </p:cNvSpPr>
          <p:nvPr>
            <p:ph type="title"/>
          </p:nvPr>
        </p:nvSpPr>
        <p:spPr>
          <a:xfrm>
            <a:off x="1371600" y="199002"/>
            <a:ext cx="7616829" cy="615553"/>
          </a:xfrm>
        </p:spPr>
        <p:txBody>
          <a:bodyPr/>
          <a:lstStyle/>
          <a:p>
            <a:r>
              <a:rPr lang="en-CA" dirty="0"/>
              <a:t>Consider storage management</a:t>
            </a:r>
          </a:p>
        </p:txBody>
      </p:sp>
      <p:sp>
        <p:nvSpPr>
          <p:cNvPr id="3" name="Content Placeholder 2">
            <a:extLst>
              <a:ext uri="{FF2B5EF4-FFF2-40B4-BE49-F238E27FC236}">
                <a16:creationId xmlns:a16="http://schemas.microsoft.com/office/drawing/2014/main" id="{B9FF29D5-1062-4203-A23C-FFAC2297D1AE}"/>
              </a:ext>
            </a:extLst>
          </p:cNvPr>
          <p:cNvSpPr>
            <a:spLocks noGrp="1"/>
          </p:cNvSpPr>
          <p:nvPr>
            <p:ph idx="1"/>
          </p:nvPr>
        </p:nvSpPr>
        <p:spPr/>
        <p:txBody>
          <a:bodyPr/>
          <a:lstStyle/>
          <a:p>
            <a:r>
              <a:rPr lang="en-US" dirty="0"/>
              <a:t>Critical systems can be </a:t>
            </a:r>
            <a:r>
              <a:rPr lang="en-US" b="1" dirty="0"/>
              <a:t>separated</a:t>
            </a:r>
            <a:r>
              <a:rPr lang="en-US" dirty="0"/>
              <a:t> into different</a:t>
            </a:r>
            <a:r>
              <a:rPr lang="en-US" b="1" dirty="0"/>
              <a:t> partitions</a:t>
            </a:r>
            <a:r>
              <a:rPr lang="en-US" dirty="0"/>
              <a:t> such as:</a:t>
            </a:r>
          </a:p>
          <a:p>
            <a:pPr marL="0" indent="0">
              <a:buNone/>
            </a:pPr>
            <a:r>
              <a:rPr lang="en-US" dirty="0"/>
              <a:t> /</a:t>
            </a:r>
          </a:p>
          <a:p>
            <a:pPr marL="0" indent="0">
              <a:buNone/>
            </a:pPr>
            <a:r>
              <a:rPr lang="en-US" dirty="0"/>
              <a:t>/boot</a:t>
            </a:r>
          </a:p>
          <a:p>
            <a:pPr marL="0" indent="0">
              <a:buNone/>
            </a:pPr>
            <a:r>
              <a:rPr lang="en-US" dirty="0"/>
              <a:t>/</a:t>
            </a:r>
            <a:r>
              <a:rPr lang="en-US" dirty="0" err="1"/>
              <a:t>usr</a:t>
            </a:r>
            <a:endParaRPr lang="en-US" dirty="0"/>
          </a:p>
          <a:p>
            <a:pPr marL="0" indent="0">
              <a:buNone/>
            </a:pPr>
            <a:r>
              <a:rPr lang="en-US" dirty="0"/>
              <a:t>/home</a:t>
            </a:r>
          </a:p>
          <a:p>
            <a:pPr marL="0" indent="0">
              <a:buNone/>
            </a:pPr>
            <a:r>
              <a:rPr lang="en-US" dirty="0"/>
              <a:t>/</a:t>
            </a:r>
            <a:r>
              <a:rPr lang="en-US" dirty="0" err="1"/>
              <a:t>tmp</a:t>
            </a:r>
            <a:endParaRPr lang="en-US" dirty="0"/>
          </a:p>
          <a:p>
            <a:pPr marL="0" indent="0">
              <a:buNone/>
            </a:pPr>
            <a:r>
              <a:rPr lang="en-US" dirty="0"/>
              <a:t>/var</a:t>
            </a:r>
          </a:p>
          <a:p>
            <a:pPr marL="0" indent="0">
              <a:buNone/>
            </a:pPr>
            <a:r>
              <a:rPr lang="en-US" dirty="0"/>
              <a:t>/opt</a:t>
            </a:r>
          </a:p>
          <a:p>
            <a:endParaRPr lang="en-US" dirty="0"/>
          </a:p>
          <a:p>
            <a:endParaRPr lang="en-CA" dirty="0"/>
          </a:p>
        </p:txBody>
      </p:sp>
      <p:sp>
        <p:nvSpPr>
          <p:cNvPr id="4" name="Slide Number Placeholder 3">
            <a:extLst>
              <a:ext uri="{FF2B5EF4-FFF2-40B4-BE49-F238E27FC236}">
                <a16:creationId xmlns:a16="http://schemas.microsoft.com/office/drawing/2014/main" id="{6A14D8FD-118E-422B-B1E5-6F95CFC56AEF}"/>
              </a:ext>
            </a:extLst>
          </p:cNvPr>
          <p:cNvSpPr>
            <a:spLocks noGrp="1"/>
          </p:cNvSpPr>
          <p:nvPr>
            <p:ph type="sldNum" sz="quarter" idx="12"/>
          </p:nvPr>
        </p:nvSpPr>
        <p:spPr/>
        <p:txBody>
          <a:bodyPr/>
          <a:lstStyle/>
          <a:p>
            <a:pPr defTabSz="914400">
              <a:defRPr/>
            </a:pPr>
            <a:fld id="{AA1D5840-4A49-4640-A480-501A25C802DA}" type="slidenum">
              <a:rPr lang="en-US" smtClean="0">
                <a:solidFill>
                  <a:srgbClr val="000000"/>
                </a:solidFill>
              </a:rPr>
              <a:pPr defTabSz="914400">
                <a:defRPr/>
              </a:pPr>
              <a:t>9</a:t>
            </a:fld>
            <a:endParaRPr lang="en-US" dirty="0">
              <a:solidFill>
                <a:srgbClr val="000000"/>
              </a:solidFill>
            </a:endParaRPr>
          </a:p>
        </p:txBody>
      </p:sp>
    </p:spTree>
    <p:extLst>
      <p:ext uri="{BB962C8B-B14F-4D97-AF65-F5344CB8AC3E}">
        <p14:creationId xmlns:p14="http://schemas.microsoft.com/office/powerpoint/2010/main" val="4102391923"/>
      </p:ext>
    </p:extLst>
  </p:cSld>
  <p:clrMapOvr>
    <a:masterClrMapping/>
  </p:clrMapOvr>
</p:sld>
</file>

<file path=ppt/theme/theme1.xml><?xml version="1.0" encoding="utf-8"?>
<a:theme xmlns:a="http://schemas.openxmlformats.org/drawingml/2006/main" name="1_Office Theme">
  <a:themeElements>
    <a:clrScheme name="NSCC Brand Colour Theme">
      <a:dk1>
        <a:srgbClr val="000000"/>
      </a:dk1>
      <a:lt1>
        <a:sysClr val="window" lastClr="FFFFFF"/>
      </a:lt1>
      <a:dk2>
        <a:srgbClr val="8C8985"/>
      </a:dk2>
      <a:lt2>
        <a:srgbClr val="8EBBE5"/>
      </a:lt2>
      <a:accent1>
        <a:srgbClr val="10497E"/>
      </a:accent1>
      <a:accent2>
        <a:srgbClr val="8C8985"/>
      </a:accent2>
      <a:accent3>
        <a:srgbClr val="8EBBE5"/>
      </a:accent3>
      <a:accent4>
        <a:srgbClr val="BF0D3E"/>
      </a:accent4>
      <a:accent5>
        <a:srgbClr val="CEDC00"/>
      </a:accent5>
      <a:accent6>
        <a:srgbClr val="3C1053"/>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309F1E77650F745B18DD687BDB0280D" ma:contentTypeVersion="4" ma:contentTypeDescription="Create a new document." ma:contentTypeScope="" ma:versionID="3bf1fd56f7f6753684a90d5ce1ed1327">
  <xsd:schema xmlns:xsd="http://www.w3.org/2001/XMLSchema" xmlns:xs="http://www.w3.org/2001/XMLSchema" xmlns:p="http://schemas.microsoft.com/office/2006/metadata/properties" xmlns:ns2="519303f4-e114-4873-a962-6e06524e4a50" xmlns:ns3="a8337ce8-1428-4b13-8b6d-d6c85264f49c" targetNamespace="http://schemas.microsoft.com/office/2006/metadata/properties" ma:root="true" ma:fieldsID="2076f601f863cd89a57b876e31ae8a61" ns2:_="" ns3:_="">
    <xsd:import namespace="519303f4-e114-4873-a962-6e06524e4a50"/>
    <xsd:import namespace="a8337ce8-1428-4b13-8b6d-d6c85264f49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9303f4-e114-4873-a962-6e06524e4a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8337ce8-1428-4b13-8b6d-d6c85264f49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BBD17D-4CD0-4B9B-9FC9-32AACDFC1AF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2768660-241B-4140-B451-2B1DA263BE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19303f4-e114-4873-a962-6e06524e4a50"/>
    <ds:schemaRef ds:uri="a8337ce8-1428-4b13-8b6d-d6c85264f4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1FFE67-40D3-42F5-A91A-B7D0505017D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634</TotalTime>
  <Words>1814</Words>
  <Application>Microsoft Office PowerPoint</Application>
  <PresentationFormat>Widescreen</PresentationFormat>
  <Paragraphs>208</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Courier New</vt:lpstr>
      <vt:lpstr>Interstate</vt:lpstr>
      <vt:lpstr>Interstate-Bold</vt:lpstr>
      <vt:lpstr>Interstate-Light</vt:lpstr>
      <vt:lpstr>Interstate-Regular</vt:lpstr>
      <vt:lpstr>Wingdings</vt:lpstr>
      <vt:lpstr>1_Office Theme</vt:lpstr>
      <vt:lpstr>PowerPoint Presentation</vt:lpstr>
      <vt:lpstr>PowerPoint Presentation</vt:lpstr>
      <vt:lpstr>Linux Hardening</vt:lpstr>
      <vt:lpstr>Linux Hardening (con’t)</vt:lpstr>
      <vt:lpstr>1-Document the host information</vt:lpstr>
      <vt:lpstr>2-BIOS and Boot protection</vt:lpstr>
      <vt:lpstr>3-Hard disk encryption (confidentiality)</vt:lpstr>
      <vt:lpstr>4-Disk protection (availability)</vt:lpstr>
      <vt:lpstr>Consider storage management</vt:lpstr>
      <vt:lpstr>5-Boot Directory</vt:lpstr>
      <vt:lpstr>6-Disable USB usage</vt:lpstr>
      <vt:lpstr>7-System update</vt:lpstr>
      <vt:lpstr>8-Check the installed packages</vt:lpstr>
      <vt:lpstr>9-Check for open ports</vt:lpstr>
      <vt:lpstr>10-Secure SSH</vt:lpstr>
      <vt:lpstr>Secure SSH (con’t)</vt:lpstr>
      <vt:lpstr>11- Enable SELinux</vt:lpstr>
      <vt:lpstr>12- Network parameters</vt:lpstr>
      <vt:lpstr>Network parameters (con’t)</vt:lpstr>
      <vt:lpstr>13- Password policies</vt:lpstr>
      <vt:lpstr>Password policies (con’t)</vt:lpstr>
      <vt:lpstr>Password policies (con’t)</vt:lpstr>
      <vt:lpstr>Password policies (con’t)</vt:lpstr>
      <vt:lpstr>Password policies (con’t)</vt:lpstr>
      <vt:lpstr>Password policies (con’t)</vt:lpstr>
      <vt:lpstr>14-Permissions and verifications</vt:lpstr>
      <vt:lpstr>15- Additional process hardening</vt:lpstr>
      <vt:lpstr>Questions</vt:lpstr>
    </vt:vector>
  </TitlesOfParts>
  <Company>NSCC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Aucoin,Denis</dc:creator>
  <cp:lastModifiedBy>Dutka,Marie</cp:lastModifiedBy>
  <cp:revision>71</cp:revision>
  <dcterms:created xsi:type="dcterms:W3CDTF">2018-07-25T14:39:40Z</dcterms:created>
  <dcterms:modified xsi:type="dcterms:W3CDTF">2024-10-08T10:33:59Z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0x010100C309F1E77650F745B18DD687BDB0280D</vt:lpwstr>
  </property>
</Properties>
</file>